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8" r:id="rId4"/>
    <p:sldId id="276" r:id="rId5"/>
    <p:sldId id="257" r:id="rId6"/>
    <p:sldId id="258" r:id="rId7"/>
    <p:sldId id="259" r:id="rId8"/>
    <p:sldId id="260" r:id="rId9"/>
    <p:sldId id="261" r:id="rId10"/>
    <p:sldId id="277" r:id="rId11"/>
    <p:sldId id="279" r:id="rId12"/>
    <p:sldId id="282" r:id="rId13"/>
    <p:sldId id="281" r:id="rId14"/>
    <p:sldId id="275" r:id="rId15"/>
    <p:sldId id="280" r:id="rId16"/>
    <p:sldId id="285" r:id="rId17"/>
    <p:sldId id="262" r:id="rId18"/>
    <p:sldId id="271" r:id="rId19"/>
    <p:sldId id="272" r:id="rId20"/>
    <p:sldId id="270" r:id="rId21"/>
    <p:sldId id="264" r:id="rId22"/>
    <p:sldId id="283" r:id="rId23"/>
    <p:sldId id="266" r:id="rId24"/>
    <p:sldId id="267" r:id="rId25"/>
    <p:sldId id="268" r:id="rId26"/>
    <p:sldId id="269" r:id="rId27"/>
    <p:sldId id="273" r:id="rId28"/>
    <p:sldId id="284" r:id="rId29"/>
    <p:sldId id="265" r:id="rId30"/>
    <p:sldId id="263" r:id="rId31"/>
  </p:sldIdLst>
  <p:sldSz cx="12192000" cy="6858000"/>
  <p:notesSz cx="7104063" cy="1023461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27D50-9887-4913-B2FC-AAD114A3646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F0ECD40-F435-43E7-A06D-8D578EC18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4D5F2D9-8675-4262-8D6C-984BAFF4657B}"/>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9DE10349-212F-4B48-AD95-93D718C62B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C4CBC64-70E7-4132-B2ED-4A669581737C}"/>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3237379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E7597-4380-473F-A4CB-31BA4285194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16E753-D4B7-49FD-8F33-A726EF26F8B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02D6A8-24F2-4D6D-988A-1EB8A41C0CD1}"/>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40C958A0-1C19-4289-9C8B-D2FC8718F8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15CFB62-2233-466E-AA80-1C48CD9B2521}"/>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351078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67E851B-0712-4959-84EF-29F294E261C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E5E1108-443F-45BE-9F60-1056877A0B8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A1FF04F-EE3A-41E1-BF62-1D1D269C84B5}"/>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30C23F34-266C-4A92-8A10-B0207627F5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DC22759-A66E-48DE-996E-935B1915AA88}"/>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175404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9F9C99-DDFD-40CA-A92E-9208461AE73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760944-D964-4E21-9297-4C7950511DB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9B5C0-2A38-4BF7-9DFE-143CF37F695A}"/>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DEEA5204-D0C9-4B4C-AC3B-F44540EAD4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42978D7-20F3-46E1-8468-E6241737B13A}"/>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140230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A707E-6A2A-4CB3-AC51-50070D2C8CF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9C62FD8-4E08-484D-B139-F382FF21A9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A8F8014-9E36-4B3E-A2DD-874129DC2F72}"/>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58FD969C-EBC5-4996-9673-93E214B3A1B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F96ADC3-4175-439D-B2AE-6179A0425FDF}"/>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42713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F8C362-7F48-425A-A02E-D5589BABD42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603B7B6-7A7A-46C9-8C5F-7690C61F6BB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EED9B93-E946-49CD-A6E2-3C8590D4647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29F80C8-D618-45C7-82E8-535B99B9A3D9}"/>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6" name="Segnaposto piè di pagina 5">
            <a:extLst>
              <a:ext uri="{FF2B5EF4-FFF2-40B4-BE49-F238E27FC236}">
                <a16:creationId xmlns:a16="http://schemas.microsoft.com/office/drawing/2014/main" id="{F1877432-6941-479B-B1FA-53643BB67E8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2118D3D-E6E3-4931-92F5-EC8BFADA4D48}"/>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232019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AD0A1C-6C12-43FF-A119-5E781FEE2D8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6FFF119-DF21-4720-89B4-98A2979FA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3A5D42B-9959-4941-A2F0-31398EE9367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39CE262-060B-4BB2-8217-91A39CD7A1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B072AC7-5E37-407E-A955-3AC988A3A3D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B2B1E42-89DC-4331-B173-623AC078D0F3}"/>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8" name="Segnaposto piè di pagina 7">
            <a:extLst>
              <a:ext uri="{FF2B5EF4-FFF2-40B4-BE49-F238E27FC236}">
                <a16:creationId xmlns:a16="http://schemas.microsoft.com/office/drawing/2014/main" id="{42C29434-D1ED-4EE0-9348-94F4FA488A1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97605F2-E904-4FA3-8003-3DAEECD856D8}"/>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3159619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D91CB5-7F2F-445E-8D05-250A0EC3033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4E110A3-1CE7-487B-9E09-8571EF1CAD5D}"/>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4" name="Segnaposto piè di pagina 3">
            <a:extLst>
              <a:ext uri="{FF2B5EF4-FFF2-40B4-BE49-F238E27FC236}">
                <a16:creationId xmlns:a16="http://schemas.microsoft.com/office/drawing/2014/main" id="{CD9901FD-6D34-423F-B7BC-8698A30ACD7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4826481-5C71-474F-92A4-E7A7FDA62F12}"/>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274434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21420DF-F45D-439D-945C-41EA122AC28B}"/>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3" name="Segnaposto piè di pagina 2">
            <a:extLst>
              <a:ext uri="{FF2B5EF4-FFF2-40B4-BE49-F238E27FC236}">
                <a16:creationId xmlns:a16="http://schemas.microsoft.com/office/drawing/2014/main" id="{07188656-ACAD-49FF-9F1C-BCF436DA73C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230F77-7192-460B-87A4-A913516BEDAE}"/>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124187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D4476A-33B6-4C6A-B0EA-037392D0E19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79FD729-8065-4D20-920C-2E080796FD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3CE0FD1-EC1B-4607-A36E-4132BF990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B91A913-1D52-4175-93DD-399CEAE3D6E2}"/>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6" name="Segnaposto piè di pagina 5">
            <a:extLst>
              <a:ext uri="{FF2B5EF4-FFF2-40B4-BE49-F238E27FC236}">
                <a16:creationId xmlns:a16="http://schemas.microsoft.com/office/drawing/2014/main" id="{04C5A58A-6B66-48C6-AADB-BA266C5406E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CF10A1E-3D3B-4571-8F67-29B57D696387}"/>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102297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E3FF5-E6D3-4F9B-8FEB-98404DE22C0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325713C-04D8-425B-AC83-1FEEF1E6F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208E632-5075-4F34-8F92-C535F06DCF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67C1AB-C71B-48B6-8489-458F9CDC7155}"/>
              </a:ext>
            </a:extLst>
          </p:cNvPr>
          <p:cNvSpPr>
            <a:spLocks noGrp="1"/>
          </p:cNvSpPr>
          <p:nvPr>
            <p:ph type="dt" sz="half" idx="10"/>
          </p:nvPr>
        </p:nvSpPr>
        <p:spPr/>
        <p:txBody>
          <a:bodyPr/>
          <a:lstStyle/>
          <a:p>
            <a:fld id="{908F39E3-F51F-4A29-98E8-016CD718F143}" type="datetimeFigureOut">
              <a:rPr lang="it-IT" smtClean="0"/>
              <a:t>12/06/2021</a:t>
            </a:fld>
            <a:endParaRPr lang="it-IT"/>
          </a:p>
        </p:txBody>
      </p:sp>
      <p:sp>
        <p:nvSpPr>
          <p:cNvPr id="6" name="Segnaposto piè di pagina 5">
            <a:extLst>
              <a:ext uri="{FF2B5EF4-FFF2-40B4-BE49-F238E27FC236}">
                <a16:creationId xmlns:a16="http://schemas.microsoft.com/office/drawing/2014/main" id="{E7859768-4589-47BE-AED4-0C7C2EB995C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F141899-A09D-4B00-A375-A6AD85AE2DD4}"/>
              </a:ext>
            </a:extLst>
          </p:cNvPr>
          <p:cNvSpPr>
            <a:spLocks noGrp="1"/>
          </p:cNvSpPr>
          <p:nvPr>
            <p:ph type="sldNum" sz="quarter" idx="12"/>
          </p:nvPr>
        </p:nvSpPr>
        <p:spPr/>
        <p:txBody>
          <a:bodyPr/>
          <a:lstStyle/>
          <a:p>
            <a:fld id="{76304D1E-F7C2-4B22-B379-7B32A8220F0B}" type="slidenum">
              <a:rPr lang="it-IT" smtClean="0"/>
              <a:t>‹N›</a:t>
            </a:fld>
            <a:endParaRPr lang="it-IT"/>
          </a:p>
        </p:txBody>
      </p:sp>
    </p:spTree>
    <p:extLst>
      <p:ext uri="{BB962C8B-B14F-4D97-AF65-F5344CB8AC3E}">
        <p14:creationId xmlns:p14="http://schemas.microsoft.com/office/powerpoint/2010/main" val="544402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F02BAAE-F4CD-4676-95A0-902B2EBFC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06FD33B-C4E2-46BA-8498-E2B353C13F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C0BA974-B54B-44F7-9602-25F8D1F79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F39E3-F51F-4A29-98E8-016CD718F143}" type="datetimeFigureOut">
              <a:rPr lang="it-IT" smtClean="0"/>
              <a:t>12/06/2021</a:t>
            </a:fld>
            <a:endParaRPr lang="it-IT"/>
          </a:p>
        </p:txBody>
      </p:sp>
      <p:sp>
        <p:nvSpPr>
          <p:cNvPr id="5" name="Segnaposto piè di pagina 4">
            <a:extLst>
              <a:ext uri="{FF2B5EF4-FFF2-40B4-BE49-F238E27FC236}">
                <a16:creationId xmlns:a16="http://schemas.microsoft.com/office/drawing/2014/main" id="{8494F650-197E-49DF-97F7-BC950AAB5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EB8BD16-01C0-4152-90E0-DA90DCDB5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04D1E-F7C2-4B22-B379-7B32A8220F0B}" type="slidenum">
              <a:rPr lang="it-IT" smtClean="0"/>
              <a:t>‹N›</a:t>
            </a:fld>
            <a:endParaRPr lang="it-IT"/>
          </a:p>
        </p:txBody>
      </p:sp>
    </p:spTree>
    <p:extLst>
      <p:ext uri="{BB962C8B-B14F-4D97-AF65-F5344CB8AC3E}">
        <p14:creationId xmlns:p14="http://schemas.microsoft.com/office/powerpoint/2010/main" val="236279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F42471-552E-44D4-8FE4-0C579068D5D4}"/>
              </a:ext>
            </a:extLst>
          </p:cNvPr>
          <p:cNvSpPr>
            <a:spLocks noGrp="1"/>
          </p:cNvSpPr>
          <p:nvPr>
            <p:ph type="ctrTitle"/>
          </p:nvPr>
        </p:nvSpPr>
        <p:spPr>
          <a:xfrm>
            <a:off x="1524000" y="856343"/>
            <a:ext cx="9144000" cy="897392"/>
          </a:xfrm>
        </p:spPr>
        <p:txBody>
          <a:bodyPr>
            <a:normAutofit fontScale="90000"/>
          </a:bodyPr>
          <a:lstStyle/>
          <a:p>
            <a:r>
              <a:rPr lang="it-IT" dirty="0"/>
              <a:t>Sito di aste Online</a:t>
            </a:r>
          </a:p>
        </p:txBody>
      </p:sp>
      <p:sp>
        <p:nvSpPr>
          <p:cNvPr id="3" name="Sottotitolo 2">
            <a:extLst>
              <a:ext uri="{FF2B5EF4-FFF2-40B4-BE49-F238E27FC236}">
                <a16:creationId xmlns:a16="http://schemas.microsoft.com/office/drawing/2014/main" id="{2DE7AB2F-9BAA-4895-91FE-90E8FA498FEB}"/>
              </a:ext>
            </a:extLst>
          </p:cNvPr>
          <p:cNvSpPr>
            <a:spLocks noGrp="1"/>
          </p:cNvSpPr>
          <p:nvPr>
            <p:ph type="subTitle" idx="1"/>
          </p:nvPr>
        </p:nvSpPr>
        <p:spPr>
          <a:xfrm>
            <a:off x="1066800" y="2189390"/>
            <a:ext cx="10058400" cy="2914876"/>
          </a:xfrm>
        </p:spPr>
        <p:txBody>
          <a:bodyPr>
            <a:normAutofit/>
          </a:bodyPr>
          <a:lstStyle/>
          <a:p>
            <a:r>
              <a:rPr lang="it-IT" dirty="0"/>
              <a:t>Versione </a:t>
            </a:r>
            <a:r>
              <a:rPr lang="it-IT" dirty="0" err="1"/>
              <a:t>FAT</a:t>
            </a:r>
            <a:r>
              <a:rPr lang="it-IT" dirty="0"/>
              <a:t> CLIENT </a:t>
            </a:r>
          </a:p>
          <a:p>
            <a:r>
              <a:rPr lang="it-IT" dirty="0"/>
              <a:t>(</a:t>
            </a:r>
            <a:r>
              <a:rPr lang="it-IT" dirty="0" err="1"/>
              <a:t>Javascript</a:t>
            </a:r>
            <a:r>
              <a:rPr lang="it-IT" dirty="0"/>
              <a:t>)</a:t>
            </a:r>
          </a:p>
          <a:p>
            <a:endParaRPr lang="it-IT" dirty="0"/>
          </a:p>
          <a:p>
            <a:r>
              <a:rPr lang="it-IT" dirty="0"/>
              <a:t>STUDENTE : DEAN NICOLA </a:t>
            </a:r>
          </a:p>
          <a:p>
            <a:r>
              <a:rPr lang="it-IT" dirty="0" err="1"/>
              <a:t>Mat:911817</a:t>
            </a:r>
            <a:endParaRPr lang="it-IT" dirty="0"/>
          </a:p>
          <a:p>
            <a:r>
              <a:rPr lang="it-IT" dirty="0"/>
              <a:t>nicola.dean@mail.polimi.it</a:t>
            </a:r>
          </a:p>
        </p:txBody>
      </p:sp>
    </p:spTree>
    <p:extLst>
      <p:ext uri="{BB962C8B-B14F-4D97-AF65-F5344CB8AC3E}">
        <p14:creationId xmlns:p14="http://schemas.microsoft.com/office/powerpoint/2010/main" val="680447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8BA4A-EB47-45F3-A645-499BE513AFAE}"/>
              </a:ext>
            </a:extLst>
          </p:cNvPr>
          <p:cNvSpPr>
            <a:spLocks noGrp="1"/>
          </p:cNvSpPr>
          <p:nvPr>
            <p:ph type="title"/>
          </p:nvPr>
        </p:nvSpPr>
        <p:spPr/>
        <p:txBody>
          <a:bodyPr/>
          <a:lstStyle/>
          <a:p>
            <a:r>
              <a:rPr lang="it-IT" dirty="0"/>
              <a:t>Analisi Requisiti Applicazione(1/2)</a:t>
            </a:r>
          </a:p>
        </p:txBody>
      </p:sp>
      <p:sp>
        <p:nvSpPr>
          <p:cNvPr id="3" name="Segnaposto contenuto 2">
            <a:extLst>
              <a:ext uri="{FF2B5EF4-FFF2-40B4-BE49-F238E27FC236}">
                <a16:creationId xmlns:a16="http://schemas.microsoft.com/office/drawing/2014/main" id="{FD58F612-2B84-447C-9C27-46024C1EF869}"/>
              </a:ext>
            </a:extLst>
          </p:cNvPr>
          <p:cNvSpPr>
            <a:spLocks noGrp="1"/>
          </p:cNvSpPr>
          <p:nvPr>
            <p:ph idx="1"/>
          </p:nvPr>
        </p:nvSpPr>
        <p:spPr>
          <a:xfrm>
            <a:off x="838200" y="1494320"/>
            <a:ext cx="10515600" cy="4351338"/>
          </a:xfrm>
        </p:spPr>
        <p:txBody>
          <a:bodyPr>
            <a:normAutofit fontScale="62500" lnSpcReduction="20000"/>
          </a:bodyPr>
          <a:lstStyle/>
          <a:p>
            <a:r>
              <a:rPr lang="it-IT" dirty="0">
                <a:latin typeface="+mj-lt"/>
              </a:rPr>
              <a:t> Un’applicazione web consente la gestione di aste online. Gli utenti accedono tramite login e possono vendere e acquistare all’asta. La HOME page contiene due link, </a:t>
            </a:r>
            <a:r>
              <a:rPr lang="it-IT" dirty="0">
                <a:solidFill>
                  <a:srgbClr val="7030A0"/>
                </a:solidFill>
                <a:latin typeface="+mj-lt"/>
              </a:rPr>
              <a:t>uno per accedere </a:t>
            </a:r>
            <a:r>
              <a:rPr lang="it-IT" dirty="0">
                <a:latin typeface="+mj-lt"/>
              </a:rPr>
              <a:t>alla </a:t>
            </a:r>
            <a:r>
              <a:rPr lang="it-IT" b="1" dirty="0">
                <a:solidFill>
                  <a:srgbClr val="FF0000"/>
                </a:solidFill>
                <a:latin typeface="+mj-lt"/>
              </a:rPr>
              <a:t>pagina VENDO </a:t>
            </a:r>
            <a:r>
              <a:rPr lang="it-IT" dirty="0">
                <a:latin typeface="+mj-lt"/>
              </a:rPr>
              <a:t>e uno per </a:t>
            </a:r>
            <a:r>
              <a:rPr lang="it-IT" dirty="0">
                <a:solidFill>
                  <a:srgbClr val="7030A0"/>
                </a:solidFill>
                <a:latin typeface="+mj-lt"/>
              </a:rPr>
              <a:t>accedere</a:t>
            </a:r>
            <a:r>
              <a:rPr lang="it-IT" dirty="0">
                <a:latin typeface="+mj-lt"/>
              </a:rPr>
              <a:t> alla </a:t>
            </a:r>
            <a:r>
              <a:rPr lang="it-IT" sz="2900" b="1" dirty="0">
                <a:solidFill>
                  <a:srgbClr val="FF0000"/>
                </a:solidFill>
                <a:latin typeface="+mj-lt"/>
              </a:rPr>
              <a:t>pagina</a:t>
            </a:r>
            <a:r>
              <a:rPr lang="it-IT" dirty="0">
                <a:latin typeface="+mj-lt"/>
              </a:rPr>
              <a:t> </a:t>
            </a:r>
            <a:r>
              <a:rPr lang="it-IT" sz="2900" b="1" dirty="0">
                <a:solidFill>
                  <a:srgbClr val="FF0000"/>
                </a:solidFill>
                <a:latin typeface="+mj-lt"/>
              </a:rPr>
              <a:t>ACQUISTO</a:t>
            </a:r>
            <a:r>
              <a:rPr lang="it-IT" dirty="0">
                <a:latin typeface="+mj-lt"/>
              </a:rPr>
              <a:t>. La pagina VENDO </a:t>
            </a:r>
            <a:r>
              <a:rPr lang="it-IT" dirty="0">
                <a:solidFill>
                  <a:srgbClr val="00B050"/>
                </a:solidFill>
                <a:latin typeface="+mj-lt"/>
              </a:rPr>
              <a:t>mostra una lista delle aste create dall’utente e non ancora chiuse, una lista delle aste da lui create e chiuse e una </a:t>
            </a:r>
            <a:r>
              <a:rPr lang="it-IT" dirty="0" err="1">
                <a:solidFill>
                  <a:srgbClr val="00B050"/>
                </a:solidFill>
                <a:latin typeface="+mj-lt"/>
              </a:rPr>
              <a:t>form</a:t>
            </a:r>
            <a:r>
              <a:rPr lang="it-IT" dirty="0">
                <a:solidFill>
                  <a:srgbClr val="00B050"/>
                </a:solidFill>
                <a:latin typeface="+mj-lt"/>
              </a:rPr>
              <a:t> per creare un nuovo articolo </a:t>
            </a:r>
            <a:r>
              <a:rPr lang="it-IT" dirty="0">
                <a:latin typeface="+mj-lt"/>
              </a:rPr>
              <a:t>e una nuova asta per venderlo. L'asta comprende l’articolo da mettere in vendita (codice, nome, descrizione, immagine), prezzo iniziale, rialzo minimo di ogni offerta (espresso come un numero intero di euro) e una scadenza (data e ora, es 19-04-2021 alle 24:00). La lista delle aste è ordinata per </a:t>
            </a:r>
            <a:r>
              <a:rPr lang="it-IT" dirty="0" err="1">
                <a:latin typeface="+mj-lt"/>
              </a:rPr>
              <a:t>data+ora</a:t>
            </a:r>
            <a:r>
              <a:rPr lang="it-IT" dirty="0">
                <a:latin typeface="+mj-lt"/>
              </a:rPr>
              <a:t> crescente. </a:t>
            </a:r>
            <a:r>
              <a:rPr lang="it-IT" dirty="0">
                <a:solidFill>
                  <a:srgbClr val="00B050"/>
                </a:solidFill>
                <a:latin typeface="+mj-lt"/>
              </a:rPr>
              <a:t>L’elenco riporta: codice e nome dell’articolo, offerta massima, tempo mancante (numero di giorni e ore) tra il momento (data ora) del login e la data e ora di chiusura dell’asta</a:t>
            </a:r>
            <a:r>
              <a:rPr lang="it-IT" dirty="0">
                <a:latin typeface="+mj-lt"/>
              </a:rPr>
              <a:t>. </a:t>
            </a:r>
            <a:r>
              <a:rPr lang="it-IT" dirty="0">
                <a:solidFill>
                  <a:srgbClr val="7030A0"/>
                </a:solidFill>
                <a:latin typeface="+mj-lt"/>
              </a:rPr>
              <a:t>Cliccando su un’asta </a:t>
            </a:r>
            <a:r>
              <a:rPr lang="it-IT" dirty="0">
                <a:latin typeface="+mj-lt"/>
              </a:rPr>
              <a:t>compare una </a:t>
            </a:r>
            <a:r>
              <a:rPr lang="it-IT" sz="2900" b="1" dirty="0">
                <a:solidFill>
                  <a:srgbClr val="FF0000"/>
                </a:solidFill>
                <a:latin typeface="+mj-lt"/>
              </a:rPr>
              <a:t>pagina DETTAGLIO ASTA </a:t>
            </a:r>
            <a:r>
              <a:rPr lang="it-IT" dirty="0">
                <a:solidFill>
                  <a:srgbClr val="00B050"/>
                </a:solidFill>
                <a:latin typeface="+mj-lt"/>
              </a:rPr>
              <a:t>che riporta per un’asta aperta i dati dell’asta e la lista delle offerte (nome utente, prezzo offerto, data e ora dell’offerta) ordinata per </a:t>
            </a:r>
            <a:r>
              <a:rPr lang="it-IT" dirty="0" err="1">
                <a:solidFill>
                  <a:srgbClr val="00B050"/>
                </a:solidFill>
                <a:latin typeface="+mj-lt"/>
              </a:rPr>
              <a:t>data+ora</a:t>
            </a:r>
            <a:r>
              <a:rPr lang="it-IT" dirty="0">
                <a:solidFill>
                  <a:srgbClr val="00B050"/>
                </a:solidFill>
                <a:latin typeface="+mj-lt"/>
              </a:rPr>
              <a:t> decrescente. </a:t>
            </a:r>
            <a:r>
              <a:rPr lang="it-IT" dirty="0">
                <a:latin typeface="+mj-lt"/>
              </a:rPr>
              <a:t>Un </a:t>
            </a:r>
            <a:r>
              <a:rPr lang="it-IT" dirty="0">
                <a:solidFill>
                  <a:srgbClr val="00B050"/>
                </a:solidFill>
                <a:latin typeface="+mj-lt"/>
              </a:rPr>
              <a:t>bottone CHIUDI </a:t>
            </a:r>
            <a:r>
              <a:rPr lang="it-IT" dirty="0">
                <a:solidFill>
                  <a:srgbClr val="7030A0"/>
                </a:solidFill>
                <a:latin typeface="+mj-lt"/>
              </a:rPr>
              <a:t>permette all’utente di chiudere l’asta</a:t>
            </a:r>
            <a:r>
              <a:rPr lang="it-IT" dirty="0">
                <a:latin typeface="+mj-lt"/>
              </a:rPr>
              <a:t> se è giunta l’ora della scadenza (si ignori il caso di aste scadute ma non chiuse dall’utente). Se l’asta è chiusa, </a:t>
            </a:r>
            <a:r>
              <a:rPr lang="it-IT" dirty="0">
                <a:solidFill>
                  <a:srgbClr val="00B050"/>
                </a:solidFill>
                <a:latin typeface="+mj-lt"/>
              </a:rPr>
              <a:t>la pagina riporta i dati dell’asta, il nome dell’aggiudicatario, il prezzo finale e l’indirizzo (fisso) di spedizione dell’utente</a:t>
            </a:r>
            <a:r>
              <a:rPr lang="it-IT" dirty="0">
                <a:latin typeface="+mj-lt"/>
              </a:rPr>
              <a:t>. La pagina ACQUISTO </a:t>
            </a:r>
            <a:r>
              <a:rPr lang="it-IT" dirty="0">
                <a:solidFill>
                  <a:srgbClr val="00B050"/>
                </a:solidFill>
                <a:latin typeface="+mj-lt"/>
              </a:rPr>
              <a:t>contiene una </a:t>
            </a:r>
            <a:r>
              <a:rPr lang="it-IT" dirty="0" err="1">
                <a:solidFill>
                  <a:srgbClr val="00B050"/>
                </a:solidFill>
                <a:latin typeface="+mj-lt"/>
              </a:rPr>
              <a:t>form</a:t>
            </a:r>
            <a:r>
              <a:rPr lang="it-IT" dirty="0">
                <a:solidFill>
                  <a:srgbClr val="00B050"/>
                </a:solidFill>
                <a:latin typeface="+mj-lt"/>
              </a:rPr>
              <a:t> di ricerca per parola chiave</a:t>
            </a:r>
            <a:r>
              <a:rPr lang="it-IT" dirty="0">
                <a:latin typeface="+mj-lt"/>
              </a:rPr>
              <a:t>. </a:t>
            </a:r>
            <a:r>
              <a:rPr lang="it-IT" dirty="0">
                <a:solidFill>
                  <a:srgbClr val="7030A0"/>
                </a:solidFill>
                <a:latin typeface="+mj-lt"/>
              </a:rPr>
              <a:t>Quando l’acquirente invia una parola chiave </a:t>
            </a:r>
            <a:r>
              <a:rPr lang="it-IT" dirty="0">
                <a:latin typeface="+mj-lt"/>
              </a:rPr>
              <a:t>la pagina ACQUISTO è aggiornata e mostra un elenco di aste aperte (la cui scadenza è posteriore alla data e ora dell’invio) il cui articolo contiene la parola chiave nel nome o nella descrizione. La lista è ordinata in modo decrescente in base al tempo (numero di giorni e ore) mancante alla chiusura. </a:t>
            </a:r>
            <a:r>
              <a:rPr lang="it-IT" dirty="0">
                <a:solidFill>
                  <a:srgbClr val="7030A0"/>
                </a:solidFill>
                <a:latin typeface="+mj-lt"/>
              </a:rPr>
              <a:t>Cliccando su un’asta aperta </a:t>
            </a:r>
            <a:r>
              <a:rPr lang="it-IT" dirty="0">
                <a:latin typeface="+mj-lt"/>
              </a:rPr>
              <a:t>compare la </a:t>
            </a:r>
            <a:r>
              <a:rPr lang="it-IT" sz="2900" b="1" dirty="0">
                <a:solidFill>
                  <a:srgbClr val="FF0000"/>
                </a:solidFill>
                <a:latin typeface="+mj-lt"/>
              </a:rPr>
              <a:t>pagina OFFERTA </a:t>
            </a:r>
            <a:r>
              <a:rPr lang="it-IT" dirty="0">
                <a:solidFill>
                  <a:srgbClr val="00B050"/>
                </a:solidFill>
                <a:latin typeface="+mj-lt"/>
              </a:rPr>
              <a:t>che mostra i dati dell’articolo, l’elenco delle offerte pervenute in ordine di </a:t>
            </a:r>
            <a:r>
              <a:rPr lang="it-IT" dirty="0" err="1">
                <a:solidFill>
                  <a:srgbClr val="00B050"/>
                </a:solidFill>
                <a:latin typeface="+mj-lt"/>
              </a:rPr>
              <a:t>data+ora</a:t>
            </a:r>
            <a:r>
              <a:rPr lang="it-IT" dirty="0">
                <a:solidFill>
                  <a:srgbClr val="00B050"/>
                </a:solidFill>
                <a:latin typeface="+mj-lt"/>
              </a:rPr>
              <a:t> decrescente e un campo di input </a:t>
            </a:r>
            <a:r>
              <a:rPr lang="it-IT" dirty="0">
                <a:solidFill>
                  <a:srgbClr val="7030A0"/>
                </a:solidFill>
                <a:latin typeface="+mj-lt"/>
              </a:rPr>
              <a:t>per inserire la propria offerta</a:t>
            </a:r>
            <a:r>
              <a:rPr lang="it-IT" dirty="0">
                <a:latin typeface="+mj-lt"/>
              </a:rPr>
              <a:t>, che deve essere superiore all’offerta massima corrente di un importo pari almeno al rialzo minimo. Dopo l’invio dell’offerta la pagina OFFERTA mostra l’elenco delle offerte aggiornate. La pagina ACQUISTO </a:t>
            </a:r>
            <a:r>
              <a:rPr lang="it-IT" dirty="0">
                <a:solidFill>
                  <a:srgbClr val="00B050"/>
                </a:solidFill>
                <a:latin typeface="+mj-lt"/>
              </a:rPr>
              <a:t>contiene anche un elenco delle offerte aggiudicate all’utente con i dati dell’articolo e il prezzo finale. </a:t>
            </a:r>
          </a:p>
        </p:txBody>
      </p:sp>
      <p:sp>
        <p:nvSpPr>
          <p:cNvPr id="4" name="Segnaposto contenuto 2">
            <a:extLst>
              <a:ext uri="{FF2B5EF4-FFF2-40B4-BE49-F238E27FC236}">
                <a16:creationId xmlns:a16="http://schemas.microsoft.com/office/drawing/2014/main" id="{41B0B011-C1F1-4727-B25C-8B834BB47198}"/>
              </a:ext>
            </a:extLst>
          </p:cNvPr>
          <p:cNvSpPr txBox="1">
            <a:spLocks/>
          </p:cNvSpPr>
          <p:nvPr/>
        </p:nvSpPr>
        <p:spPr>
          <a:xfrm>
            <a:off x="838200" y="5845658"/>
            <a:ext cx="10515600" cy="84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solidFill>
                  <a:srgbClr val="FF0000"/>
                </a:solidFill>
                <a:latin typeface="+mj-lt"/>
              </a:rPr>
              <a:t>Pagine</a:t>
            </a:r>
            <a:r>
              <a:rPr lang="it-IT" dirty="0" err="1">
                <a:latin typeface="+mj-lt"/>
              </a:rPr>
              <a:t>,</a:t>
            </a:r>
            <a:r>
              <a:rPr lang="it-IT" dirty="0" err="1">
                <a:solidFill>
                  <a:srgbClr val="00B050"/>
                </a:solidFill>
                <a:latin typeface="+mj-lt"/>
              </a:rPr>
              <a:t>Componenti</a:t>
            </a:r>
            <a:r>
              <a:rPr lang="it-IT" dirty="0">
                <a:solidFill>
                  <a:srgbClr val="00B050"/>
                </a:solidFill>
                <a:latin typeface="+mj-lt"/>
              </a:rPr>
              <a:t> </a:t>
            </a:r>
            <a:r>
              <a:rPr lang="it-IT" dirty="0" err="1">
                <a:solidFill>
                  <a:srgbClr val="00B050"/>
                </a:solidFill>
                <a:latin typeface="+mj-lt"/>
              </a:rPr>
              <a:t>visivi</a:t>
            </a:r>
            <a:r>
              <a:rPr lang="it-IT" dirty="0" err="1">
                <a:latin typeface="+mj-lt"/>
              </a:rPr>
              <a:t>,</a:t>
            </a:r>
            <a:r>
              <a:rPr lang="it-IT" dirty="0" err="1">
                <a:solidFill>
                  <a:srgbClr val="7030A0"/>
                </a:solidFill>
                <a:latin typeface="+mj-lt"/>
              </a:rPr>
              <a:t>Eventi</a:t>
            </a:r>
            <a:r>
              <a:rPr lang="it-IT" dirty="0">
                <a:solidFill>
                  <a:srgbClr val="7030A0"/>
                </a:solidFill>
                <a:latin typeface="+mj-lt"/>
              </a:rPr>
              <a:t>/Azioni </a:t>
            </a:r>
          </a:p>
        </p:txBody>
      </p:sp>
    </p:spTree>
    <p:extLst>
      <p:ext uri="{BB962C8B-B14F-4D97-AF65-F5344CB8AC3E}">
        <p14:creationId xmlns:p14="http://schemas.microsoft.com/office/powerpoint/2010/main" val="130416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EE0B12-1C04-43E4-9DEC-999D5C290610}"/>
              </a:ext>
            </a:extLst>
          </p:cNvPr>
          <p:cNvSpPr>
            <a:spLocks noGrp="1"/>
          </p:cNvSpPr>
          <p:nvPr>
            <p:ph type="title"/>
          </p:nvPr>
        </p:nvSpPr>
        <p:spPr/>
        <p:txBody>
          <a:bodyPr/>
          <a:lstStyle/>
          <a:p>
            <a:r>
              <a:rPr lang="it-IT" dirty="0"/>
              <a:t>Analisi Requisiti(2/2)</a:t>
            </a:r>
          </a:p>
        </p:txBody>
      </p:sp>
      <p:sp>
        <p:nvSpPr>
          <p:cNvPr id="3" name="Segnaposto contenuto 2">
            <a:extLst>
              <a:ext uri="{FF2B5EF4-FFF2-40B4-BE49-F238E27FC236}">
                <a16:creationId xmlns:a16="http://schemas.microsoft.com/office/drawing/2014/main" id="{ADDE3AAF-F572-4469-ADD7-33873EB2D6FC}"/>
              </a:ext>
            </a:extLst>
          </p:cNvPr>
          <p:cNvSpPr>
            <a:spLocks noGrp="1"/>
          </p:cNvSpPr>
          <p:nvPr>
            <p:ph idx="1"/>
          </p:nvPr>
        </p:nvSpPr>
        <p:spPr/>
        <p:txBody>
          <a:bodyPr/>
          <a:lstStyle/>
          <a:p>
            <a:r>
              <a:rPr lang="it-IT" dirty="0">
                <a:latin typeface="+mj-lt"/>
              </a:rPr>
              <a:t>E’ necessario salvare nei cookie </a:t>
            </a:r>
            <a:r>
              <a:rPr lang="it-IT" dirty="0" err="1">
                <a:latin typeface="+mj-lt"/>
              </a:rPr>
              <a:t>lultima</a:t>
            </a:r>
            <a:r>
              <a:rPr lang="it-IT" dirty="0">
                <a:latin typeface="+mj-lt"/>
              </a:rPr>
              <a:t> operazione svolta dall’utente</a:t>
            </a:r>
          </a:p>
          <a:p>
            <a:r>
              <a:rPr lang="it-IT" dirty="0">
                <a:latin typeface="+mj-lt"/>
              </a:rPr>
              <a:t>E’ necessario salvare nei cookie un array di id corrispondenti alle ultime aste visitate e ancora aperte</a:t>
            </a:r>
          </a:p>
        </p:txBody>
      </p:sp>
    </p:spTree>
    <p:extLst>
      <p:ext uri="{BB962C8B-B14F-4D97-AF65-F5344CB8AC3E}">
        <p14:creationId xmlns:p14="http://schemas.microsoft.com/office/powerpoint/2010/main" val="150128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86D48E-2843-44DC-BAF4-02559955A32D}"/>
              </a:ext>
            </a:extLst>
          </p:cNvPr>
          <p:cNvSpPr>
            <a:spLocks noGrp="1"/>
          </p:cNvSpPr>
          <p:nvPr>
            <p:ph type="title"/>
          </p:nvPr>
        </p:nvSpPr>
        <p:spPr/>
        <p:txBody>
          <a:bodyPr/>
          <a:lstStyle/>
          <a:p>
            <a:r>
              <a:rPr lang="it-IT" dirty="0"/>
              <a:t>Completamento Specifiche:</a:t>
            </a:r>
          </a:p>
        </p:txBody>
      </p:sp>
      <p:sp>
        <p:nvSpPr>
          <p:cNvPr id="3" name="Segnaposto contenuto 2">
            <a:extLst>
              <a:ext uri="{FF2B5EF4-FFF2-40B4-BE49-F238E27FC236}">
                <a16:creationId xmlns:a16="http://schemas.microsoft.com/office/drawing/2014/main" id="{FC583F69-FD37-4DA0-B865-99EB4E1B9AE8}"/>
              </a:ext>
            </a:extLst>
          </p:cNvPr>
          <p:cNvSpPr>
            <a:spLocks noGrp="1"/>
          </p:cNvSpPr>
          <p:nvPr>
            <p:ph idx="1"/>
          </p:nvPr>
        </p:nvSpPr>
        <p:spPr/>
        <p:txBody>
          <a:bodyPr>
            <a:normAutofit fontScale="92500" lnSpcReduction="10000"/>
          </a:bodyPr>
          <a:lstStyle/>
          <a:p>
            <a:r>
              <a:rPr lang="it-IT" dirty="0">
                <a:latin typeface="+mj-lt"/>
              </a:rPr>
              <a:t>La pagina di default è index.html e contiene il </a:t>
            </a:r>
            <a:r>
              <a:rPr lang="it-IT" dirty="0" err="1">
                <a:latin typeface="+mj-lt"/>
              </a:rPr>
              <a:t>form</a:t>
            </a:r>
            <a:r>
              <a:rPr lang="it-IT" dirty="0">
                <a:latin typeface="+mj-lt"/>
              </a:rPr>
              <a:t> di Login</a:t>
            </a:r>
          </a:p>
          <a:p>
            <a:r>
              <a:rPr lang="it-IT" dirty="0">
                <a:latin typeface="+mj-lt"/>
              </a:rPr>
              <a:t>Tutti i dati del </a:t>
            </a:r>
            <a:r>
              <a:rPr lang="it-IT" dirty="0" err="1">
                <a:latin typeface="+mj-lt"/>
              </a:rPr>
              <a:t>form</a:t>
            </a:r>
            <a:r>
              <a:rPr lang="it-IT" dirty="0">
                <a:latin typeface="+mj-lt"/>
              </a:rPr>
              <a:t> di creazione di un asta sono obbligatori e se nulli verrà stampato un errore adeguato</a:t>
            </a:r>
          </a:p>
          <a:p>
            <a:r>
              <a:rPr lang="it-IT" dirty="0">
                <a:latin typeface="+mj-lt"/>
              </a:rPr>
              <a:t>In assenza di aste suggerite viene visualizzato un </a:t>
            </a:r>
            <a:r>
              <a:rPr lang="it-IT" dirty="0" err="1">
                <a:latin typeface="+mj-lt"/>
              </a:rPr>
              <a:t>allert</a:t>
            </a:r>
            <a:endParaRPr lang="it-IT" dirty="0">
              <a:latin typeface="+mj-lt"/>
            </a:endParaRPr>
          </a:p>
          <a:p>
            <a:r>
              <a:rPr lang="it-IT" dirty="0">
                <a:latin typeface="+mj-lt"/>
              </a:rPr>
              <a:t>In caso l’utente capiti per sbaglio o malintenzionatamente sulla pagina di un asta chiusa non da lui posseduta gli sarà impedito di CHIUDERLA</a:t>
            </a:r>
          </a:p>
          <a:p>
            <a:r>
              <a:rPr lang="it-IT" dirty="0">
                <a:latin typeface="+mj-lt"/>
              </a:rPr>
              <a:t> Una volta inviata un offerta la pagina di dettaglio si aggiorna in automatico</a:t>
            </a:r>
          </a:p>
          <a:p>
            <a:r>
              <a:rPr lang="it-IT" dirty="0">
                <a:latin typeface="+mj-lt"/>
              </a:rPr>
              <a:t>Se l’utente è loggato e apre index.html / Login verrà reindirizzato alla home</a:t>
            </a:r>
          </a:p>
          <a:p>
            <a:r>
              <a:rPr lang="it-IT" dirty="0">
                <a:latin typeface="+mj-lt"/>
              </a:rPr>
              <a:t>Se l’utente non è loggato e apre home.html (o derivati) verrà reindirizzato al Login</a:t>
            </a:r>
          </a:p>
        </p:txBody>
      </p:sp>
    </p:spTree>
    <p:extLst>
      <p:ext uri="{BB962C8B-B14F-4D97-AF65-F5344CB8AC3E}">
        <p14:creationId xmlns:p14="http://schemas.microsoft.com/office/powerpoint/2010/main" val="341512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75E0B4-7428-4428-ADE9-3548763083CF}"/>
              </a:ext>
            </a:extLst>
          </p:cNvPr>
          <p:cNvSpPr>
            <a:spLocks noGrp="1"/>
          </p:cNvSpPr>
          <p:nvPr>
            <p:ph type="title"/>
          </p:nvPr>
        </p:nvSpPr>
        <p:spPr/>
        <p:txBody>
          <a:bodyPr/>
          <a:lstStyle/>
          <a:p>
            <a:r>
              <a:rPr lang="it-IT" dirty="0"/>
              <a:t>Note Addizionali/Aggiunte</a:t>
            </a:r>
          </a:p>
        </p:txBody>
      </p:sp>
      <p:sp>
        <p:nvSpPr>
          <p:cNvPr id="3" name="Segnaposto contenuto 2">
            <a:extLst>
              <a:ext uri="{FF2B5EF4-FFF2-40B4-BE49-F238E27FC236}">
                <a16:creationId xmlns:a16="http://schemas.microsoft.com/office/drawing/2014/main" id="{BDEC7A3A-C162-4772-848A-F3B733290BDA}"/>
              </a:ext>
            </a:extLst>
          </p:cNvPr>
          <p:cNvSpPr>
            <a:spLocks noGrp="1"/>
          </p:cNvSpPr>
          <p:nvPr>
            <p:ph idx="1"/>
          </p:nvPr>
        </p:nvSpPr>
        <p:spPr/>
        <p:txBody>
          <a:bodyPr/>
          <a:lstStyle/>
          <a:p>
            <a:r>
              <a:rPr lang="it-IT" dirty="0">
                <a:latin typeface="+mj-lt"/>
              </a:rPr>
              <a:t>Per migliorare la visualizzazione/esperienza utente le aste vinte vengono visualizzate nella «</a:t>
            </a:r>
            <a:r>
              <a:rPr lang="it-IT" dirty="0" err="1">
                <a:solidFill>
                  <a:srgbClr val="00B050"/>
                </a:solidFill>
                <a:latin typeface="+mj-lt"/>
              </a:rPr>
              <a:t>UserPage</a:t>
            </a:r>
            <a:r>
              <a:rPr lang="it-IT" dirty="0">
                <a:latin typeface="+mj-lt"/>
              </a:rPr>
              <a:t>» </a:t>
            </a:r>
            <a:r>
              <a:rPr lang="it-IT" dirty="0" err="1">
                <a:latin typeface="+mj-lt"/>
              </a:rPr>
              <a:t>anziche</a:t>
            </a:r>
            <a:r>
              <a:rPr lang="it-IT" dirty="0">
                <a:latin typeface="+mj-lt"/>
              </a:rPr>
              <a:t> nella pagina «</a:t>
            </a:r>
            <a:r>
              <a:rPr lang="it-IT" dirty="0">
                <a:solidFill>
                  <a:srgbClr val="00B050"/>
                </a:solidFill>
                <a:latin typeface="+mj-lt"/>
              </a:rPr>
              <a:t>Compro</a:t>
            </a:r>
            <a:r>
              <a:rPr lang="it-IT" dirty="0">
                <a:latin typeface="+mj-lt"/>
              </a:rPr>
              <a:t>»</a:t>
            </a:r>
          </a:p>
          <a:p>
            <a:r>
              <a:rPr lang="it-IT" dirty="0">
                <a:latin typeface="+mj-lt"/>
              </a:rPr>
              <a:t>La tabella </a:t>
            </a:r>
            <a:r>
              <a:rPr lang="it-IT" dirty="0" err="1">
                <a:solidFill>
                  <a:srgbClr val="7030A0"/>
                </a:solidFill>
                <a:latin typeface="+mj-lt"/>
              </a:rPr>
              <a:t>Addresses</a:t>
            </a:r>
            <a:r>
              <a:rPr lang="it-IT" dirty="0">
                <a:latin typeface="+mj-lt"/>
              </a:rPr>
              <a:t> è stata aggiunta per </a:t>
            </a:r>
            <a:r>
              <a:rPr lang="it-IT" dirty="0">
                <a:effectLst>
                  <a:outerShdw blurRad="38100" dist="38100" dir="2700000" algn="tl">
                    <a:srgbClr val="000000">
                      <a:alpha val="43137"/>
                    </a:srgbClr>
                  </a:outerShdw>
                </a:effectLst>
                <a:latin typeface="+mj-lt"/>
              </a:rPr>
              <a:t>potenziali</a:t>
            </a:r>
            <a:r>
              <a:rPr lang="it-IT" dirty="0">
                <a:latin typeface="+mj-lt"/>
              </a:rPr>
              <a:t> aggiornamenti futuri che permettano </a:t>
            </a:r>
            <a:r>
              <a:rPr lang="it-IT" dirty="0" err="1">
                <a:latin typeface="+mj-lt"/>
              </a:rPr>
              <a:t>allutente</a:t>
            </a:r>
            <a:r>
              <a:rPr lang="it-IT" dirty="0">
                <a:latin typeface="+mj-lt"/>
              </a:rPr>
              <a:t> di avere più indirizzi (come opzione di consegna)</a:t>
            </a:r>
          </a:p>
          <a:p>
            <a:r>
              <a:rPr lang="it-IT" dirty="0">
                <a:latin typeface="+mj-lt"/>
              </a:rPr>
              <a:t>La tabella </a:t>
            </a:r>
            <a:r>
              <a:rPr lang="it-IT" dirty="0" err="1">
                <a:solidFill>
                  <a:srgbClr val="7030A0"/>
                </a:solidFill>
                <a:latin typeface="+mj-lt"/>
              </a:rPr>
              <a:t>ItemSales</a:t>
            </a:r>
            <a:r>
              <a:rPr lang="it-IT" dirty="0">
                <a:latin typeface="+mj-lt"/>
              </a:rPr>
              <a:t> è separata dalla tabella </a:t>
            </a:r>
            <a:r>
              <a:rPr lang="it-IT" dirty="0" err="1">
                <a:solidFill>
                  <a:srgbClr val="7030A0"/>
                </a:solidFill>
                <a:latin typeface="+mj-lt"/>
              </a:rPr>
              <a:t>Auctions</a:t>
            </a:r>
            <a:r>
              <a:rPr lang="it-IT" dirty="0">
                <a:latin typeface="+mj-lt"/>
              </a:rPr>
              <a:t> per </a:t>
            </a:r>
            <a:r>
              <a:rPr lang="it-IT" dirty="0">
                <a:effectLst>
                  <a:outerShdw blurRad="38100" dist="38100" dir="2700000" algn="tl">
                    <a:srgbClr val="000000">
                      <a:alpha val="43137"/>
                    </a:srgbClr>
                  </a:outerShdw>
                </a:effectLst>
                <a:latin typeface="+mj-lt"/>
              </a:rPr>
              <a:t>potenziali</a:t>
            </a:r>
            <a:r>
              <a:rPr lang="it-IT" dirty="0">
                <a:latin typeface="+mj-lt"/>
              </a:rPr>
              <a:t> aggiornamenti futuri che permettano ad un utente di creare più aste con lo stesso oggetto </a:t>
            </a:r>
            <a:r>
              <a:rPr lang="it-IT" sz="2000" dirty="0">
                <a:effectLst>
                  <a:outerShdw blurRad="38100" dist="38100" dir="2700000" algn="tl">
                    <a:srgbClr val="000000">
                      <a:alpha val="43137"/>
                    </a:srgbClr>
                  </a:outerShdw>
                </a:effectLst>
                <a:latin typeface="+mj-lt"/>
              </a:rPr>
              <a:t>(</a:t>
            </a:r>
            <a:r>
              <a:rPr lang="it-IT" sz="2000" dirty="0" err="1">
                <a:effectLst>
                  <a:outerShdw blurRad="38100" dist="38100" dir="2700000" algn="tl">
                    <a:srgbClr val="000000">
                      <a:alpha val="43137"/>
                    </a:srgbClr>
                  </a:outerShdw>
                </a:effectLst>
                <a:latin typeface="+mj-lt"/>
              </a:rPr>
              <a:t>eg</a:t>
            </a:r>
            <a:r>
              <a:rPr lang="it-IT" sz="2000" dirty="0">
                <a:effectLst>
                  <a:outerShdw blurRad="38100" dist="38100" dir="2700000" algn="tl">
                    <a:srgbClr val="000000">
                      <a:alpha val="43137"/>
                    </a:srgbClr>
                  </a:outerShdw>
                </a:effectLst>
                <a:latin typeface="+mj-lt"/>
              </a:rPr>
              <a:t> un artigiano produce in serie 100 statuine e vuole venderne 10 all’asta)</a:t>
            </a:r>
            <a:endParaRPr lang="it-IT"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99539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FF40D-B214-4DD8-9606-CFFE5753D697}"/>
              </a:ext>
            </a:extLst>
          </p:cNvPr>
          <p:cNvSpPr>
            <a:spLocks noGrp="1"/>
          </p:cNvSpPr>
          <p:nvPr>
            <p:ph type="title"/>
          </p:nvPr>
        </p:nvSpPr>
        <p:spPr/>
        <p:txBody>
          <a:bodyPr/>
          <a:lstStyle/>
          <a:p>
            <a:pPr algn="ctr"/>
            <a:r>
              <a:rPr lang="it-IT" dirty="0"/>
              <a:t>Server Side Components</a:t>
            </a:r>
          </a:p>
        </p:txBody>
      </p:sp>
      <p:sp>
        <p:nvSpPr>
          <p:cNvPr id="3" name="Segnaposto contenuto 2">
            <a:extLst>
              <a:ext uri="{FF2B5EF4-FFF2-40B4-BE49-F238E27FC236}">
                <a16:creationId xmlns:a16="http://schemas.microsoft.com/office/drawing/2014/main" id="{AB5CBE47-5DE2-4191-BDA8-E8A05C358F33}"/>
              </a:ext>
            </a:extLst>
          </p:cNvPr>
          <p:cNvSpPr>
            <a:spLocks noGrp="1"/>
          </p:cNvSpPr>
          <p:nvPr>
            <p:ph idx="1"/>
          </p:nvPr>
        </p:nvSpPr>
        <p:spPr>
          <a:xfrm>
            <a:off x="685800" y="1842398"/>
            <a:ext cx="2395330" cy="2242793"/>
          </a:xfrm>
        </p:spPr>
        <p:txBody>
          <a:bodyPr>
            <a:normAutofit fontScale="92500" lnSpcReduction="20000"/>
          </a:bodyPr>
          <a:lstStyle/>
          <a:p>
            <a:pPr marL="0" indent="0">
              <a:buNone/>
            </a:pPr>
            <a:r>
              <a:rPr lang="it-IT" dirty="0"/>
              <a:t>Models</a:t>
            </a:r>
          </a:p>
          <a:p>
            <a:pPr>
              <a:buFont typeface="Wingdings" panose="05000000000000000000" pitchFamily="2" charset="2"/>
              <a:buChar char="§"/>
            </a:pPr>
            <a:r>
              <a:rPr lang="it-IT" sz="1600" dirty="0" err="1"/>
              <a:t>Address</a:t>
            </a:r>
            <a:endParaRPr lang="it-IT" sz="1600" dirty="0"/>
          </a:p>
          <a:p>
            <a:pPr>
              <a:buFont typeface="Wingdings" panose="05000000000000000000" pitchFamily="2" charset="2"/>
              <a:buChar char="§"/>
            </a:pPr>
            <a:r>
              <a:rPr lang="it-IT" sz="1600" dirty="0"/>
              <a:t>User</a:t>
            </a:r>
          </a:p>
          <a:p>
            <a:pPr>
              <a:buFont typeface="Wingdings" panose="05000000000000000000" pitchFamily="2" charset="2"/>
              <a:buChar char="§"/>
            </a:pPr>
            <a:r>
              <a:rPr lang="it-IT" sz="1600" dirty="0" err="1"/>
              <a:t>Auction</a:t>
            </a:r>
            <a:endParaRPr lang="it-IT" sz="1600" dirty="0"/>
          </a:p>
          <a:p>
            <a:pPr>
              <a:buFont typeface="Wingdings" panose="05000000000000000000" pitchFamily="2" charset="2"/>
              <a:buChar char="§"/>
            </a:pPr>
            <a:r>
              <a:rPr lang="it-IT" sz="1600" dirty="0" err="1"/>
              <a:t>ItemSales</a:t>
            </a:r>
            <a:endParaRPr lang="it-IT" sz="1600" dirty="0"/>
          </a:p>
          <a:p>
            <a:pPr>
              <a:buFont typeface="Wingdings" panose="05000000000000000000" pitchFamily="2" charset="2"/>
              <a:buChar char="§"/>
            </a:pPr>
            <a:r>
              <a:rPr lang="it-IT" sz="1600" dirty="0" err="1"/>
              <a:t>Offer</a:t>
            </a:r>
            <a:endParaRPr lang="it-IT" sz="1600" dirty="0"/>
          </a:p>
          <a:p>
            <a:pPr>
              <a:buFont typeface="Wingdings" panose="05000000000000000000" pitchFamily="2" charset="2"/>
              <a:buChar char="§"/>
            </a:pPr>
            <a:r>
              <a:rPr lang="it-IT" sz="1600" dirty="0" err="1"/>
              <a:t>UserProfileData</a:t>
            </a:r>
            <a:endParaRPr lang="it-IT" sz="1600" dirty="0"/>
          </a:p>
        </p:txBody>
      </p:sp>
      <p:sp>
        <p:nvSpPr>
          <p:cNvPr id="15" name="Segnaposto contenuto 2">
            <a:extLst>
              <a:ext uri="{FF2B5EF4-FFF2-40B4-BE49-F238E27FC236}">
                <a16:creationId xmlns:a16="http://schemas.microsoft.com/office/drawing/2014/main" id="{D2A71B69-DF21-4596-B0D2-57E4E4609C1E}"/>
              </a:ext>
            </a:extLst>
          </p:cNvPr>
          <p:cNvSpPr txBox="1">
            <a:spLocks/>
          </p:cNvSpPr>
          <p:nvPr/>
        </p:nvSpPr>
        <p:spPr>
          <a:xfrm>
            <a:off x="7735953" y="1836807"/>
            <a:ext cx="3515142" cy="876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Controllers </a:t>
            </a:r>
            <a:r>
              <a:rPr lang="it-IT" sz="1600" dirty="0"/>
              <a:t>(</a:t>
            </a:r>
            <a:r>
              <a:rPr lang="it-IT" sz="1600" dirty="0" err="1"/>
              <a:t>not</a:t>
            </a:r>
            <a:r>
              <a:rPr lang="it-IT" sz="1600" dirty="0"/>
              <a:t> </a:t>
            </a:r>
            <a:r>
              <a:rPr lang="it-IT" sz="1600" dirty="0" err="1"/>
              <a:t>Logged</a:t>
            </a:r>
            <a:r>
              <a:rPr lang="it-IT" sz="1600" dirty="0"/>
              <a:t> Filter)</a:t>
            </a:r>
          </a:p>
          <a:p>
            <a:pPr>
              <a:buFont typeface="Wingdings" panose="05000000000000000000" pitchFamily="2" charset="2"/>
              <a:buChar char="§"/>
            </a:pPr>
            <a:r>
              <a:rPr lang="it-IT" sz="1600" dirty="0" err="1"/>
              <a:t>CheckLoginData</a:t>
            </a:r>
            <a:endParaRPr lang="it-IT" sz="1600" dirty="0"/>
          </a:p>
        </p:txBody>
      </p:sp>
      <p:sp>
        <p:nvSpPr>
          <p:cNvPr id="16" name="Segnaposto contenuto 2">
            <a:extLst>
              <a:ext uri="{FF2B5EF4-FFF2-40B4-BE49-F238E27FC236}">
                <a16:creationId xmlns:a16="http://schemas.microsoft.com/office/drawing/2014/main" id="{AF5C8921-875B-4287-AE03-B30AC775B26E}"/>
              </a:ext>
            </a:extLst>
          </p:cNvPr>
          <p:cNvSpPr txBox="1">
            <a:spLocks/>
          </p:cNvSpPr>
          <p:nvPr/>
        </p:nvSpPr>
        <p:spPr>
          <a:xfrm>
            <a:off x="7735953" y="3219726"/>
            <a:ext cx="3515142" cy="32698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Controllers </a:t>
            </a:r>
            <a:r>
              <a:rPr lang="it-IT" sz="1600" dirty="0"/>
              <a:t>(</a:t>
            </a:r>
            <a:r>
              <a:rPr lang="it-IT" sz="1600" dirty="0" err="1"/>
              <a:t>Logged</a:t>
            </a:r>
            <a:r>
              <a:rPr lang="it-IT" sz="1600" dirty="0"/>
              <a:t> Filter)</a:t>
            </a:r>
          </a:p>
          <a:p>
            <a:pPr>
              <a:buFont typeface="Wingdings" panose="05000000000000000000" pitchFamily="2" charset="2"/>
              <a:buChar char="§"/>
            </a:pPr>
            <a:r>
              <a:rPr lang="it-IT" sz="1600" dirty="0" err="1"/>
              <a:t>CreateAuction</a:t>
            </a:r>
            <a:endParaRPr lang="it-IT" sz="1600" dirty="0"/>
          </a:p>
          <a:p>
            <a:pPr>
              <a:buFont typeface="Wingdings" panose="05000000000000000000" pitchFamily="2" charset="2"/>
              <a:buChar char="§"/>
            </a:pPr>
            <a:r>
              <a:rPr lang="it-IT" sz="1600" dirty="0" err="1"/>
              <a:t>CreateOffer</a:t>
            </a:r>
            <a:endParaRPr lang="it-IT" sz="1600" dirty="0"/>
          </a:p>
          <a:p>
            <a:pPr>
              <a:buFont typeface="Wingdings" panose="05000000000000000000" pitchFamily="2" charset="2"/>
              <a:buChar char="§"/>
            </a:pPr>
            <a:r>
              <a:rPr lang="it-IT" sz="1600" dirty="0" err="1"/>
              <a:t>ShowAuctions</a:t>
            </a:r>
            <a:endParaRPr lang="it-IT" sz="1600" dirty="0"/>
          </a:p>
          <a:p>
            <a:pPr>
              <a:buFont typeface="Wingdings" panose="05000000000000000000" pitchFamily="2" charset="2"/>
              <a:buChar char="§"/>
            </a:pPr>
            <a:r>
              <a:rPr lang="it-IT" sz="1600" dirty="0" err="1"/>
              <a:t>ShowAuctionDetails</a:t>
            </a:r>
            <a:endParaRPr lang="it-IT" sz="1600" dirty="0"/>
          </a:p>
          <a:p>
            <a:pPr>
              <a:buFont typeface="Wingdings" panose="05000000000000000000" pitchFamily="2" charset="2"/>
              <a:buChar char="§"/>
            </a:pPr>
            <a:r>
              <a:rPr lang="it-IT" sz="1600" dirty="0" err="1"/>
              <a:t>AuctionSuggestions</a:t>
            </a:r>
            <a:endParaRPr lang="it-IT" sz="1600" dirty="0"/>
          </a:p>
          <a:p>
            <a:pPr>
              <a:buFont typeface="Wingdings" panose="05000000000000000000" pitchFamily="2" charset="2"/>
              <a:buChar char="§"/>
            </a:pPr>
            <a:r>
              <a:rPr lang="it-IT" sz="1600" dirty="0" err="1"/>
              <a:t>GetUserProfileData</a:t>
            </a:r>
            <a:endParaRPr lang="it-IT" sz="1600" dirty="0"/>
          </a:p>
          <a:p>
            <a:pPr>
              <a:buFont typeface="Wingdings" panose="05000000000000000000" pitchFamily="2" charset="2"/>
              <a:buChar char="§"/>
            </a:pPr>
            <a:r>
              <a:rPr lang="it-IT" sz="1600" dirty="0" err="1"/>
              <a:t>ImageGetter</a:t>
            </a:r>
            <a:endParaRPr lang="it-IT" sz="1600" dirty="0"/>
          </a:p>
          <a:p>
            <a:pPr>
              <a:buFont typeface="Wingdings" panose="05000000000000000000" pitchFamily="2" charset="2"/>
              <a:buChar char="§"/>
            </a:pPr>
            <a:r>
              <a:rPr lang="it-IT" sz="1600" dirty="0" err="1"/>
              <a:t>LogoutUser</a:t>
            </a:r>
            <a:endParaRPr lang="it-IT" sz="1600" dirty="0"/>
          </a:p>
          <a:p>
            <a:pPr>
              <a:buFont typeface="Wingdings" panose="05000000000000000000" pitchFamily="2" charset="2"/>
              <a:buChar char="§"/>
            </a:pPr>
            <a:r>
              <a:rPr lang="it-IT" sz="1600" dirty="0" err="1"/>
              <a:t>CloseAuction</a:t>
            </a:r>
            <a:endParaRPr lang="it-IT" sz="1600" dirty="0"/>
          </a:p>
          <a:p>
            <a:pPr>
              <a:buFont typeface="Wingdings" panose="05000000000000000000" pitchFamily="2" charset="2"/>
              <a:buChar char="§"/>
            </a:pPr>
            <a:endParaRPr lang="it-IT" sz="1600" dirty="0"/>
          </a:p>
        </p:txBody>
      </p:sp>
      <p:sp>
        <p:nvSpPr>
          <p:cNvPr id="17" name="Segnaposto contenuto 2">
            <a:extLst>
              <a:ext uri="{FF2B5EF4-FFF2-40B4-BE49-F238E27FC236}">
                <a16:creationId xmlns:a16="http://schemas.microsoft.com/office/drawing/2014/main" id="{A6B144BA-0530-4816-B46B-3389C5415992}"/>
              </a:ext>
            </a:extLst>
          </p:cNvPr>
          <p:cNvSpPr txBox="1">
            <a:spLocks/>
          </p:cNvSpPr>
          <p:nvPr/>
        </p:nvSpPr>
        <p:spPr>
          <a:xfrm>
            <a:off x="685800" y="4098371"/>
            <a:ext cx="2395330" cy="2242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HTML files</a:t>
            </a:r>
          </a:p>
          <a:p>
            <a:pPr>
              <a:buFont typeface="Wingdings" panose="05000000000000000000" pitchFamily="2" charset="2"/>
              <a:buChar char="§"/>
            </a:pPr>
            <a:r>
              <a:rPr lang="it-IT" sz="1600" dirty="0"/>
              <a:t>Home.html</a:t>
            </a:r>
          </a:p>
          <a:p>
            <a:pPr>
              <a:buFont typeface="Wingdings" panose="05000000000000000000" pitchFamily="2" charset="2"/>
              <a:buChar char="§"/>
            </a:pPr>
            <a:r>
              <a:rPr lang="it-IT" sz="1600" dirty="0"/>
              <a:t>Index.html</a:t>
            </a:r>
          </a:p>
        </p:txBody>
      </p:sp>
      <p:sp>
        <p:nvSpPr>
          <p:cNvPr id="18" name="Segnaposto contenuto 2">
            <a:extLst>
              <a:ext uri="{FF2B5EF4-FFF2-40B4-BE49-F238E27FC236}">
                <a16:creationId xmlns:a16="http://schemas.microsoft.com/office/drawing/2014/main" id="{BEDD2FA5-1D5C-4569-B31D-803CBB8699BC}"/>
              </a:ext>
            </a:extLst>
          </p:cNvPr>
          <p:cNvSpPr txBox="1">
            <a:spLocks/>
          </p:cNvSpPr>
          <p:nvPr/>
        </p:nvSpPr>
        <p:spPr>
          <a:xfrm>
            <a:off x="685800" y="5371478"/>
            <a:ext cx="2395330" cy="2242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Filters</a:t>
            </a:r>
          </a:p>
          <a:p>
            <a:pPr>
              <a:buFont typeface="Wingdings" panose="05000000000000000000" pitchFamily="2" charset="2"/>
              <a:buChar char="§"/>
            </a:pPr>
            <a:r>
              <a:rPr lang="it-IT" sz="1600" dirty="0" err="1"/>
              <a:t>LoggedFilter</a:t>
            </a:r>
            <a:endParaRPr lang="it-IT" sz="1600" dirty="0"/>
          </a:p>
          <a:p>
            <a:pPr>
              <a:buFont typeface="Wingdings" panose="05000000000000000000" pitchFamily="2" charset="2"/>
              <a:buChar char="§"/>
            </a:pPr>
            <a:r>
              <a:rPr lang="it-IT" sz="1600" dirty="0" err="1"/>
              <a:t>NoLoggedFilter</a:t>
            </a:r>
            <a:endParaRPr lang="it-IT" sz="1600" dirty="0"/>
          </a:p>
        </p:txBody>
      </p:sp>
      <p:sp>
        <p:nvSpPr>
          <p:cNvPr id="19" name="Segnaposto contenuto 2">
            <a:extLst>
              <a:ext uri="{FF2B5EF4-FFF2-40B4-BE49-F238E27FC236}">
                <a16:creationId xmlns:a16="http://schemas.microsoft.com/office/drawing/2014/main" id="{8079FD5D-F768-4F95-9D6F-0252D3AF195B}"/>
              </a:ext>
            </a:extLst>
          </p:cNvPr>
          <p:cNvSpPr txBox="1">
            <a:spLocks/>
          </p:cNvSpPr>
          <p:nvPr/>
        </p:nvSpPr>
        <p:spPr>
          <a:xfrm>
            <a:off x="3097697" y="1842397"/>
            <a:ext cx="4323519" cy="46471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Database Access </a:t>
            </a:r>
            <a:r>
              <a:rPr lang="it-IT" dirty="0" err="1"/>
              <a:t>OBJ</a:t>
            </a:r>
            <a:r>
              <a:rPr lang="it-IT" dirty="0"/>
              <a:t> (</a:t>
            </a:r>
            <a:r>
              <a:rPr lang="it-IT" dirty="0" err="1"/>
              <a:t>DAO</a:t>
            </a:r>
            <a:r>
              <a:rPr lang="it-IT" dirty="0"/>
              <a:t>) </a:t>
            </a:r>
          </a:p>
          <a:p>
            <a:pPr>
              <a:buFont typeface="Wingdings" panose="05000000000000000000" pitchFamily="2" charset="2"/>
              <a:buChar char="§"/>
            </a:pPr>
            <a:r>
              <a:rPr lang="it-IT" sz="1600" dirty="0" err="1"/>
              <a:t>UserDao</a:t>
            </a:r>
            <a:endParaRPr lang="it-IT" sz="1600" dirty="0"/>
          </a:p>
          <a:p>
            <a:pPr lvl="1">
              <a:buFont typeface="Wingdings" panose="05000000000000000000" pitchFamily="2" charset="2"/>
              <a:buChar char="§"/>
            </a:pPr>
            <a:r>
              <a:rPr lang="it-IT" sz="1200" dirty="0" err="1"/>
              <a:t>checkUserLogin</a:t>
            </a:r>
            <a:r>
              <a:rPr lang="it-IT" sz="1200" dirty="0"/>
              <a:t>(</a:t>
            </a:r>
            <a:r>
              <a:rPr lang="it-IT" sz="1200" dirty="0" err="1"/>
              <a:t>email,psw</a:t>
            </a:r>
            <a:r>
              <a:rPr lang="it-IT" sz="1200" dirty="0"/>
              <a:t>) : user</a:t>
            </a:r>
          </a:p>
          <a:p>
            <a:pPr>
              <a:buFont typeface="Wingdings" panose="05000000000000000000" pitchFamily="2" charset="2"/>
              <a:buChar char="§"/>
            </a:pPr>
            <a:r>
              <a:rPr lang="it-IT" sz="1600" dirty="0" err="1"/>
              <a:t>AuctionDao</a:t>
            </a:r>
            <a:r>
              <a:rPr lang="it-IT" sz="1600" dirty="0"/>
              <a:t> (</a:t>
            </a:r>
            <a:r>
              <a:rPr lang="it-IT" sz="1600" dirty="0" err="1"/>
              <a:t>all</a:t>
            </a:r>
            <a:r>
              <a:rPr lang="it-IT" sz="1600" dirty="0"/>
              <a:t> </a:t>
            </a:r>
            <a:r>
              <a:rPr lang="it-IT" sz="1600" dirty="0" err="1"/>
              <a:t>function</a:t>
            </a:r>
            <a:r>
              <a:rPr lang="it-IT" sz="1600" dirty="0"/>
              <a:t> use </a:t>
            </a:r>
            <a:r>
              <a:rPr lang="it-IT" sz="1600" dirty="0" err="1"/>
              <a:t>auction</a:t>
            </a:r>
            <a:r>
              <a:rPr lang="it-IT" sz="1600" dirty="0"/>
              <a:t> </a:t>
            </a:r>
            <a:r>
              <a:rPr lang="it-IT" sz="1600" dirty="0" err="1"/>
              <a:t>select</a:t>
            </a:r>
            <a:r>
              <a:rPr lang="it-IT" sz="1600" dirty="0"/>
              <a:t>)</a:t>
            </a:r>
          </a:p>
          <a:p>
            <a:pPr lvl="1">
              <a:buFont typeface="Wingdings" panose="05000000000000000000" pitchFamily="2" charset="2"/>
              <a:buChar char="§"/>
            </a:pPr>
            <a:r>
              <a:rPr lang="it-IT" sz="1200" dirty="0" err="1"/>
              <a:t>auctionSelect</a:t>
            </a:r>
            <a:r>
              <a:rPr lang="it-IT" sz="1200" dirty="0"/>
              <a:t>(QUERY </a:t>
            </a:r>
            <a:r>
              <a:rPr lang="it-IT" sz="1200" dirty="0" err="1"/>
              <a:t>string</a:t>
            </a:r>
            <a:r>
              <a:rPr lang="it-IT" sz="1200" dirty="0"/>
              <a:t>)  : list&lt;</a:t>
            </a:r>
            <a:r>
              <a:rPr lang="it-IT" sz="1200" dirty="0" err="1"/>
              <a:t>Auction</a:t>
            </a:r>
            <a:r>
              <a:rPr lang="it-IT" sz="1200" dirty="0"/>
              <a:t>&gt;</a:t>
            </a:r>
          </a:p>
          <a:p>
            <a:pPr lvl="1">
              <a:buFont typeface="Wingdings" panose="05000000000000000000" pitchFamily="2" charset="2"/>
              <a:buChar char="§"/>
            </a:pPr>
            <a:r>
              <a:rPr lang="it-IT" sz="1200" dirty="0" err="1"/>
              <a:t>getAuctionById</a:t>
            </a:r>
            <a:r>
              <a:rPr lang="it-IT" sz="1200" dirty="0"/>
              <a:t>(id)	                   </a:t>
            </a:r>
            <a:r>
              <a:rPr lang="it-IT" sz="1200" dirty="0" err="1"/>
              <a:t>Auction</a:t>
            </a:r>
            <a:endParaRPr lang="it-IT" sz="1200" dirty="0"/>
          </a:p>
          <a:p>
            <a:pPr lvl="1">
              <a:buFont typeface="Wingdings" panose="05000000000000000000" pitchFamily="2" charset="2"/>
              <a:buChar char="§"/>
            </a:pPr>
            <a:r>
              <a:rPr lang="it-IT" sz="1200" dirty="0" err="1"/>
              <a:t>getOpenAuction</a:t>
            </a:r>
            <a:r>
              <a:rPr lang="it-IT" sz="1200" dirty="0"/>
              <a:t>(</a:t>
            </a:r>
            <a:r>
              <a:rPr lang="it-IT" sz="1200" dirty="0" err="1"/>
              <a:t>userID</a:t>
            </a:r>
            <a:r>
              <a:rPr lang="it-IT" sz="1200" dirty="0"/>
              <a:t>)            list&lt;</a:t>
            </a:r>
            <a:r>
              <a:rPr lang="it-IT" sz="1200" dirty="0" err="1"/>
              <a:t>Auction</a:t>
            </a:r>
            <a:r>
              <a:rPr lang="it-IT" sz="1200" dirty="0"/>
              <a:t>&gt;</a:t>
            </a:r>
          </a:p>
          <a:p>
            <a:pPr lvl="1">
              <a:buFont typeface="Wingdings" panose="05000000000000000000" pitchFamily="2" charset="2"/>
              <a:buChar char="§"/>
            </a:pPr>
            <a:r>
              <a:rPr lang="it-IT" sz="1200" dirty="0" err="1"/>
              <a:t>getClosedAuction</a:t>
            </a:r>
            <a:r>
              <a:rPr lang="it-IT" sz="1200" dirty="0"/>
              <a:t>(</a:t>
            </a:r>
            <a:r>
              <a:rPr lang="it-IT" sz="1200" dirty="0" err="1"/>
              <a:t>userId</a:t>
            </a:r>
            <a:r>
              <a:rPr lang="it-IT" sz="1200" dirty="0"/>
              <a:t>)          list&lt;</a:t>
            </a:r>
            <a:r>
              <a:rPr lang="it-IT" sz="1200" dirty="0" err="1"/>
              <a:t>Auction</a:t>
            </a:r>
            <a:r>
              <a:rPr lang="it-IT" sz="1200" dirty="0"/>
              <a:t>&gt;</a:t>
            </a:r>
          </a:p>
          <a:p>
            <a:pPr lvl="1">
              <a:buFont typeface="Wingdings" panose="05000000000000000000" pitchFamily="2" charset="2"/>
              <a:buChar char="§"/>
            </a:pPr>
            <a:r>
              <a:rPr lang="it-IT" sz="1200" dirty="0" err="1"/>
              <a:t>getWinnedAuction</a:t>
            </a:r>
            <a:r>
              <a:rPr lang="it-IT" sz="1200" dirty="0"/>
              <a:t>(</a:t>
            </a:r>
            <a:r>
              <a:rPr lang="it-IT" sz="1200" dirty="0" err="1"/>
              <a:t>userId</a:t>
            </a:r>
            <a:r>
              <a:rPr lang="it-IT" sz="1200" dirty="0"/>
              <a:t>)        list&lt;</a:t>
            </a:r>
            <a:r>
              <a:rPr lang="it-IT" sz="1200" dirty="0" err="1"/>
              <a:t>Auction</a:t>
            </a:r>
            <a:r>
              <a:rPr lang="it-IT" sz="1200" dirty="0"/>
              <a:t>&gt;</a:t>
            </a:r>
          </a:p>
          <a:p>
            <a:pPr lvl="1">
              <a:buFont typeface="Wingdings" panose="05000000000000000000" pitchFamily="2" charset="2"/>
              <a:buChar char="§"/>
            </a:pPr>
            <a:r>
              <a:rPr lang="it-IT" sz="1200" dirty="0" err="1"/>
              <a:t>getAuctions</a:t>
            </a:r>
            <a:r>
              <a:rPr lang="it-IT" sz="1200" dirty="0"/>
              <a:t>()                                list&lt;</a:t>
            </a:r>
            <a:r>
              <a:rPr lang="it-IT" sz="1200" dirty="0" err="1"/>
              <a:t>Auction</a:t>
            </a:r>
            <a:r>
              <a:rPr lang="it-IT" sz="1200" dirty="0"/>
              <a:t>&gt;</a:t>
            </a:r>
          </a:p>
          <a:p>
            <a:pPr lvl="1">
              <a:buFont typeface="Wingdings" panose="05000000000000000000" pitchFamily="2" charset="2"/>
              <a:buChar char="§"/>
            </a:pPr>
            <a:r>
              <a:rPr lang="it-IT" sz="1200" dirty="0" err="1"/>
              <a:t>createAuctions</a:t>
            </a:r>
            <a:r>
              <a:rPr lang="it-IT" sz="1200" dirty="0"/>
              <a:t>(</a:t>
            </a:r>
            <a:r>
              <a:rPr lang="it-IT" sz="1200" dirty="0" err="1"/>
              <a:t>name,desce</a:t>
            </a:r>
            <a:r>
              <a:rPr lang="it-IT" sz="1200" dirty="0"/>
              <a:t>…)  </a:t>
            </a:r>
            <a:r>
              <a:rPr lang="it-IT" sz="1200" dirty="0" err="1"/>
              <a:t>void</a:t>
            </a:r>
            <a:endParaRPr lang="it-IT" sz="1200" dirty="0"/>
          </a:p>
          <a:p>
            <a:pPr>
              <a:buFont typeface="Wingdings" panose="05000000000000000000" pitchFamily="2" charset="2"/>
              <a:buChar char="§"/>
            </a:pPr>
            <a:r>
              <a:rPr lang="it-IT" sz="1600" dirty="0" err="1"/>
              <a:t>OfferDao</a:t>
            </a:r>
            <a:endParaRPr lang="it-IT" sz="1600" dirty="0"/>
          </a:p>
          <a:p>
            <a:pPr lvl="1">
              <a:buFont typeface="Wingdings" panose="05000000000000000000" pitchFamily="2" charset="2"/>
              <a:buChar char="§"/>
            </a:pPr>
            <a:r>
              <a:rPr lang="it-IT" sz="1200" dirty="0" err="1"/>
              <a:t>OfferSelect</a:t>
            </a:r>
            <a:r>
              <a:rPr lang="it-IT" sz="1200" dirty="0"/>
              <a:t>(query </a:t>
            </a:r>
            <a:r>
              <a:rPr lang="it-IT" sz="1200" dirty="0" err="1"/>
              <a:t>string</a:t>
            </a:r>
            <a:r>
              <a:rPr lang="it-IT" sz="1200" dirty="0"/>
              <a:t>)                      List&lt;</a:t>
            </a:r>
            <a:r>
              <a:rPr lang="it-IT" sz="1200" dirty="0" err="1"/>
              <a:t>Offert</a:t>
            </a:r>
            <a:r>
              <a:rPr lang="it-IT" sz="1200" dirty="0"/>
              <a:t>&gt;</a:t>
            </a:r>
          </a:p>
          <a:p>
            <a:pPr lvl="1">
              <a:buFont typeface="Wingdings" panose="05000000000000000000" pitchFamily="2" charset="2"/>
              <a:buChar char="§"/>
            </a:pPr>
            <a:r>
              <a:rPr lang="it-IT" sz="1200" dirty="0" err="1"/>
              <a:t>createOffer</a:t>
            </a:r>
            <a:r>
              <a:rPr lang="it-IT" sz="1200" dirty="0"/>
              <a:t>(</a:t>
            </a:r>
            <a:r>
              <a:rPr lang="it-IT" sz="1200" dirty="0" err="1"/>
              <a:t>userId,auctionId,offer</a:t>
            </a:r>
            <a:r>
              <a:rPr lang="it-IT" sz="1200" dirty="0"/>
              <a:t>) )  List&lt;</a:t>
            </a:r>
            <a:r>
              <a:rPr lang="it-IT" sz="1200" dirty="0" err="1"/>
              <a:t>Offert</a:t>
            </a:r>
            <a:r>
              <a:rPr lang="it-IT" sz="1200" dirty="0"/>
              <a:t>&gt;</a:t>
            </a:r>
          </a:p>
          <a:p>
            <a:pPr lvl="1">
              <a:buFont typeface="Wingdings" panose="05000000000000000000" pitchFamily="2" charset="2"/>
              <a:buChar char="§"/>
            </a:pPr>
            <a:r>
              <a:rPr lang="it-IT" sz="1200" dirty="0" err="1"/>
              <a:t>getOffertsById</a:t>
            </a:r>
            <a:r>
              <a:rPr lang="it-IT" sz="1200" dirty="0"/>
              <a:t>(</a:t>
            </a:r>
            <a:r>
              <a:rPr lang="it-IT" sz="1200" dirty="0" err="1"/>
              <a:t>auctionId</a:t>
            </a:r>
            <a:r>
              <a:rPr lang="it-IT" sz="1200" dirty="0"/>
              <a:t>) )                   List&lt;</a:t>
            </a:r>
            <a:r>
              <a:rPr lang="it-IT" sz="1200" dirty="0" err="1"/>
              <a:t>Offert</a:t>
            </a:r>
            <a:r>
              <a:rPr lang="it-IT" sz="1200" dirty="0"/>
              <a:t>&gt;</a:t>
            </a:r>
          </a:p>
          <a:p>
            <a:pPr lvl="1">
              <a:buFont typeface="Wingdings" panose="05000000000000000000" pitchFamily="2" charset="2"/>
              <a:buChar char="§"/>
            </a:pPr>
            <a:r>
              <a:rPr lang="it-IT" sz="1200" dirty="0" err="1"/>
              <a:t>getMaxOffert</a:t>
            </a:r>
            <a:r>
              <a:rPr lang="it-IT" sz="1200" dirty="0"/>
              <a:t>(</a:t>
            </a:r>
            <a:r>
              <a:rPr lang="it-IT" sz="1200" dirty="0" err="1"/>
              <a:t>auctionId</a:t>
            </a:r>
            <a:r>
              <a:rPr lang="it-IT" sz="1200" dirty="0"/>
              <a:t>) )                    List&lt;</a:t>
            </a:r>
            <a:r>
              <a:rPr lang="it-IT" sz="1200" dirty="0" err="1"/>
              <a:t>Offert</a:t>
            </a:r>
            <a:r>
              <a:rPr lang="it-IT" sz="1200" dirty="0"/>
              <a:t>&gt;</a:t>
            </a:r>
          </a:p>
          <a:p>
            <a:pPr>
              <a:buFont typeface="Wingdings" panose="05000000000000000000" pitchFamily="2" charset="2"/>
              <a:buChar char="§"/>
            </a:pPr>
            <a:r>
              <a:rPr lang="it-IT" sz="1600" dirty="0" err="1"/>
              <a:t>ItemSalesDao</a:t>
            </a:r>
            <a:endParaRPr lang="it-IT" sz="1600" dirty="0"/>
          </a:p>
          <a:p>
            <a:pPr lvl="1">
              <a:buFont typeface="Wingdings" panose="05000000000000000000" pitchFamily="2" charset="2"/>
              <a:buChar char="§"/>
            </a:pPr>
            <a:r>
              <a:rPr lang="it-IT" sz="1200" dirty="0" err="1"/>
              <a:t>createSalesItem</a:t>
            </a:r>
            <a:r>
              <a:rPr lang="it-IT" sz="1200" dirty="0"/>
              <a:t>(</a:t>
            </a:r>
            <a:r>
              <a:rPr lang="it-IT" sz="1200" dirty="0" err="1"/>
              <a:t>name,desc</a:t>
            </a:r>
            <a:r>
              <a:rPr lang="it-IT" sz="1200" dirty="0"/>
              <a:t>…)</a:t>
            </a:r>
          </a:p>
          <a:p>
            <a:pPr lvl="1">
              <a:buFont typeface="Wingdings" panose="05000000000000000000" pitchFamily="2" charset="2"/>
              <a:buChar char="§"/>
            </a:pPr>
            <a:r>
              <a:rPr lang="it-IT" sz="1200" dirty="0" err="1"/>
              <a:t>getSalesItem</a:t>
            </a:r>
            <a:r>
              <a:rPr lang="it-IT" sz="1200" dirty="0"/>
              <a:t>(id)   </a:t>
            </a:r>
            <a:r>
              <a:rPr lang="it-IT" sz="1200" dirty="0" err="1"/>
              <a:t>ItemSales</a:t>
            </a:r>
            <a:endParaRPr lang="it-IT" sz="1200" dirty="0"/>
          </a:p>
        </p:txBody>
      </p:sp>
    </p:spTree>
    <p:extLst>
      <p:ext uri="{BB962C8B-B14F-4D97-AF65-F5344CB8AC3E}">
        <p14:creationId xmlns:p14="http://schemas.microsoft.com/office/powerpoint/2010/main" val="384045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FF40D-B214-4DD8-9606-CFFE5753D697}"/>
              </a:ext>
            </a:extLst>
          </p:cNvPr>
          <p:cNvSpPr>
            <a:spLocks noGrp="1"/>
          </p:cNvSpPr>
          <p:nvPr>
            <p:ph type="title"/>
          </p:nvPr>
        </p:nvSpPr>
        <p:spPr/>
        <p:txBody>
          <a:bodyPr/>
          <a:lstStyle/>
          <a:p>
            <a:pPr algn="ctr"/>
            <a:r>
              <a:rPr lang="it-IT" dirty="0"/>
              <a:t>Client Side Components</a:t>
            </a:r>
          </a:p>
        </p:txBody>
      </p:sp>
      <p:sp>
        <p:nvSpPr>
          <p:cNvPr id="3" name="Segnaposto contenuto 2">
            <a:extLst>
              <a:ext uri="{FF2B5EF4-FFF2-40B4-BE49-F238E27FC236}">
                <a16:creationId xmlns:a16="http://schemas.microsoft.com/office/drawing/2014/main" id="{AB5CBE47-5DE2-4191-BDA8-E8A05C358F33}"/>
              </a:ext>
            </a:extLst>
          </p:cNvPr>
          <p:cNvSpPr>
            <a:spLocks noGrp="1"/>
          </p:cNvSpPr>
          <p:nvPr>
            <p:ph idx="1"/>
          </p:nvPr>
        </p:nvSpPr>
        <p:spPr>
          <a:xfrm>
            <a:off x="838200" y="1825625"/>
            <a:ext cx="10515600" cy="1325563"/>
          </a:xfrm>
        </p:spPr>
        <p:txBody>
          <a:bodyPr/>
          <a:lstStyle/>
          <a:p>
            <a:pPr marL="0" indent="0">
              <a:buNone/>
            </a:pPr>
            <a:r>
              <a:rPr lang="it-IT" dirty="0"/>
              <a:t>Login(index.html)</a:t>
            </a:r>
          </a:p>
          <a:p>
            <a:pPr>
              <a:buFont typeface="Wingdings" panose="05000000000000000000" pitchFamily="2" charset="2"/>
              <a:buChar char="§"/>
            </a:pPr>
            <a:r>
              <a:rPr lang="it-IT" sz="1600" dirty="0" err="1"/>
              <a:t>LoginForm</a:t>
            </a:r>
            <a:r>
              <a:rPr lang="it-IT" sz="1600" dirty="0"/>
              <a:t> -&gt; (</a:t>
            </a:r>
            <a:r>
              <a:rPr lang="it-IT" sz="1600" dirty="0" err="1"/>
              <a:t>manage</a:t>
            </a:r>
            <a:r>
              <a:rPr lang="it-IT" sz="1600" dirty="0"/>
              <a:t> </a:t>
            </a:r>
            <a:r>
              <a:rPr lang="it-IT" sz="1600" dirty="0" err="1"/>
              <a:t>submit</a:t>
            </a:r>
            <a:r>
              <a:rPr lang="it-IT" sz="1600" dirty="0"/>
              <a:t> and </a:t>
            </a:r>
            <a:r>
              <a:rPr lang="it-IT" sz="1600" dirty="0" err="1"/>
              <a:t>errorMsg</a:t>
            </a:r>
            <a:r>
              <a:rPr lang="it-IT" sz="1600" dirty="0"/>
              <a:t>)</a:t>
            </a:r>
          </a:p>
        </p:txBody>
      </p:sp>
      <p:sp>
        <p:nvSpPr>
          <p:cNvPr id="4" name="Segnaposto contenuto 2">
            <a:extLst>
              <a:ext uri="{FF2B5EF4-FFF2-40B4-BE49-F238E27FC236}">
                <a16:creationId xmlns:a16="http://schemas.microsoft.com/office/drawing/2014/main" id="{AAD4881A-D82D-4B6D-A1D0-1B61E7C70C6F}"/>
              </a:ext>
            </a:extLst>
          </p:cNvPr>
          <p:cNvSpPr txBox="1">
            <a:spLocks/>
          </p:cNvSpPr>
          <p:nvPr/>
        </p:nvSpPr>
        <p:spPr>
          <a:xfrm>
            <a:off x="4394752" y="3465444"/>
            <a:ext cx="3402496" cy="34488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it-IT" sz="1600" dirty="0" err="1"/>
              <a:t>AuctionCreation</a:t>
            </a:r>
            <a:r>
              <a:rPr lang="it-IT" sz="1600" dirty="0"/>
              <a:t> </a:t>
            </a:r>
          </a:p>
          <a:p>
            <a:pPr lvl="1"/>
            <a:r>
              <a:rPr lang="it-IT" sz="1200" dirty="0" err="1"/>
              <a:t>sendAuctionCreation</a:t>
            </a:r>
            <a:r>
              <a:rPr lang="it-IT" sz="1200" dirty="0"/>
              <a:t>(</a:t>
            </a:r>
            <a:r>
              <a:rPr lang="it-IT" sz="1200" dirty="0" err="1"/>
              <a:t>form</a:t>
            </a:r>
            <a:r>
              <a:rPr lang="it-IT" sz="1200" dirty="0"/>
              <a:t>) : do </a:t>
            </a:r>
            <a:r>
              <a:rPr lang="it-IT" sz="1200" dirty="0" err="1"/>
              <a:t>makecall</a:t>
            </a:r>
            <a:endParaRPr lang="it-IT" sz="1200" dirty="0"/>
          </a:p>
          <a:p>
            <a:pPr lvl="1"/>
            <a:r>
              <a:rPr lang="it-IT" sz="1200" dirty="0" err="1"/>
              <a:t>SetVisible,Invisible</a:t>
            </a:r>
            <a:endParaRPr lang="it-IT" sz="1200" dirty="0"/>
          </a:p>
          <a:p>
            <a:pPr>
              <a:buFont typeface="Wingdings" panose="05000000000000000000" pitchFamily="2" charset="2"/>
              <a:buChar char="§"/>
            </a:pPr>
            <a:r>
              <a:rPr lang="it-IT" sz="1600" dirty="0" err="1"/>
              <a:t>AuctionDetails</a:t>
            </a:r>
            <a:r>
              <a:rPr lang="it-IT" sz="1600" dirty="0"/>
              <a:t> </a:t>
            </a:r>
          </a:p>
          <a:p>
            <a:pPr lvl="1"/>
            <a:r>
              <a:rPr lang="it-IT" sz="1200" dirty="0" err="1"/>
              <a:t>minorPrintingAutomations</a:t>
            </a:r>
            <a:r>
              <a:rPr lang="it-IT" sz="1200" dirty="0"/>
              <a:t> </a:t>
            </a:r>
            <a:r>
              <a:rPr lang="it-IT" sz="1200" dirty="0" err="1"/>
              <a:t>methods</a:t>
            </a:r>
            <a:endParaRPr lang="it-IT" sz="1200" dirty="0"/>
          </a:p>
          <a:p>
            <a:pPr lvl="1"/>
            <a:r>
              <a:rPr lang="it-IT" sz="1200" dirty="0" err="1"/>
              <a:t>retriveData</a:t>
            </a:r>
            <a:r>
              <a:rPr lang="it-IT" sz="1200" dirty="0"/>
              <a:t>(id)  </a:t>
            </a:r>
            <a:r>
              <a:rPr lang="it-IT" sz="1200" dirty="0" err="1"/>
              <a:t>get</a:t>
            </a:r>
            <a:r>
              <a:rPr lang="it-IT" sz="1200" dirty="0"/>
              <a:t> </a:t>
            </a:r>
            <a:r>
              <a:rPr lang="it-IT" sz="1200" dirty="0" err="1"/>
              <a:t>auction</a:t>
            </a:r>
            <a:r>
              <a:rPr lang="it-IT" sz="1200" dirty="0"/>
              <a:t> </a:t>
            </a:r>
            <a:r>
              <a:rPr lang="it-IT" sz="1200" dirty="0" err="1"/>
              <a:t>details</a:t>
            </a:r>
            <a:r>
              <a:rPr lang="it-IT" sz="1200" dirty="0"/>
              <a:t> and </a:t>
            </a:r>
            <a:r>
              <a:rPr lang="it-IT" sz="1200" dirty="0" err="1"/>
              <a:t>print</a:t>
            </a:r>
            <a:r>
              <a:rPr lang="it-IT" sz="1200" dirty="0"/>
              <a:t> </a:t>
            </a:r>
            <a:r>
              <a:rPr lang="it-IT" sz="1200" dirty="0" err="1"/>
              <a:t>them</a:t>
            </a:r>
            <a:endParaRPr lang="it-IT" sz="1200" dirty="0"/>
          </a:p>
          <a:p>
            <a:pPr lvl="1"/>
            <a:r>
              <a:rPr lang="it-IT" sz="1200" dirty="0" err="1"/>
              <a:t>closeAuction</a:t>
            </a:r>
            <a:r>
              <a:rPr lang="it-IT" sz="1200" dirty="0"/>
              <a:t>(id)</a:t>
            </a:r>
          </a:p>
          <a:p>
            <a:pPr lvl="1"/>
            <a:r>
              <a:rPr lang="it-IT" sz="1200" dirty="0" err="1"/>
              <a:t>offertCreation</a:t>
            </a:r>
            <a:r>
              <a:rPr lang="it-IT" sz="1200" dirty="0"/>
              <a:t>(</a:t>
            </a:r>
            <a:r>
              <a:rPr lang="it-IT" sz="1200" dirty="0" err="1"/>
              <a:t>form</a:t>
            </a:r>
            <a:r>
              <a:rPr lang="it-IT" sz="1200" dirty="0"/>
              <a:t>) do </a:t>
            </a:r>
            <a:r>
              <a:rPr lang="it-IT" sz="1200" dirty="0" err="1"/>
              <a:t>makecall</a:t>
            </a:r>
            <a:endParaRPr lang="it-IT" sz="1200" dirty="0"/>
          </a:p>
          <a:p>
            <a:pPr lvl="1"/>
            <a:r>
              <a:rPr lang="it-IT" sz="1200" dirty="0"/>
              <a:t>Reset() delete </a:t>
            </a:r>
            <a:r>
              <a:rPr lang="it-IT" sz="1200" dirty="0" err="1"/>
              <a:t>old</a:t>
            </a:r>
            <a:r>
              <a:rPr lang="it-IT" sz="1200" dirty="0"/>
              <a:t> </a:t>
            </a:r>
            <a:r>
              <a:rPr lang="it-IT" sz="1200" dirty="0" err="1"/>
              <a:t>details</a:t>
            </a:r>
            <a:endParaRPr lang="it-IT" sz="1200" dirty="0"/>
          </a:p>
          <a:p>
            <a:pPr lvl="1"/>
            <a:r>
              <a:rPr lang="it-IT" sz="1200" dirty="0" err="1"/>
              <a:t>SetVisible,Invisible</a:t>
            </a:r>
            <a:endParaRPr lang="it-IT" sz="1200" dirty="0"/>
          </a:p>
          <a:p>
            <a:pPr>
              <a:buFont typeface="Wingdings" panose="05000000000000000000" pitchFamily="2" charset="2"/>
              <a:buChar char="§"/>
            </a:pPr>
            <a:r>
              <a:rPr lang="it-IT" sz="1600" dirty="0" err="1"/>
              <a:t>Offerts</a:t>
            </a:r>
            <a:r>
              <a:rPr lang="it-IT" sz="1600" dirty="0"/>
              <a:t> </a:t>
            </a:r>
          </a:p>
          <a:p>
            <a:pPr lvl="1"/>
            <a:r>
              <a:rPr lang="it-IT" sz="1200" dirty="0" err="1"/>
              <a:t>printOffert</a:t>
            </a:r>
            <a:r>
              <a:rPr lang="it-IT" sz="1200" dirty="0"/>
              <a:t>(</a:t>
            </a:r>
            <a:r>
              <a:rPr lang="it-IT" sz="1200" dirty="0" err="1"/>
              <a:t>offer,HTMLid</a:t>
            </a:r>
            <a:r>
              <a:rPr lang="it-IT" sz="1200" dirty="0"/>
              <a:t>)</a:t>
            </a:r>
          </a:p>
          <a:p>
            <a:pPr lvl="1"/>
            <a:r>
              <a:rPr lang="it-IT" sz="1200" dirty="0" err="1"/>
              <a:t>parseJsonOfferts</a:t>
            </a:r>
            <a:r>
              <a:rPr lang="it-IT" sz="1200" dirty="0"/>
              <a:t>(</a:t>
            </a:r>
            <a:r>
              <a:rPr lang="it-IT" sz="1200" dirty="0" err="1"/>
              <a:t>json</a:t>
            </a:r>
            <a:r>
              <a:rPr lang="it-IT" sz="1200" dirty="0"/>
              <a:t>)</a:t>
            </a:r>
          </a:p>
          <a:p>
            <a:pPr lvl="1"/>
            <a:endParaRPr lang="it-IT" sz="1200" dirty="0"/>
          </a:p>
        </p:txBody>
      </p:sp>
      <p:cxnSp>
        <p:nvCxnSpPr>
          <p:cNvPr id="6" name="Connettore diritto 5">
            <a:extLst>
              <a:ext uri="{FF2B5EF4-FFF2-40B4-BE49-F238E27FC236}">
                <a16:creationId xmlns:a16="http://schemas.microsoft.com/office/drawing/2014/main" id="{4C53D285-3DB4-44FA-9FBF-68747EE17C58}"/>
              </a:ext>
            </a:extLst>
          </p:cNvPr>
          <p:cNvCxnSpPr/>
          <p:nvPr/>
        </p:nvCxnSpPr>
        <p:spPr>
          <a:xfrm>
            <a:off x="838200" y="2849217"/>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5A749BAD-36B1-4A45-9149-870C8471A54E}"/>
              </a:ext>
            </a:extLst>
          </p:cNvPr>
          <p:cNvSpPr txBox="1"/>
          <p:nvPr/>
        </p:nvSpPr>
        <p:spPr>
          <a:xfrm>
            <a:off x="838200" y="2849217"/>
            <a:ext cx="6467061" cy="523220"/>
          </a:xfrm>
          <a:prstGeom prst="rect">
            <a:avLst/>
          </a:prstGeom>
          <a:noFill/>
        </p:spPr>
        <p:txBody>
          <a:bodyPr wrap="square">
            <a:spAutoFit/>
          </a:bodyPr>
          <a:lstStyle/>
          <a:p>
            <a:pPr marL="0" indent="0">
              <a:buFont typeface="Arial" panose="020B0604020202020204" pitchFamily="34" charset="0"/>
              <a:buNone/>
            </a:pPr>
            <a:r>
              <a:rPr lang="it-IT" sz="2800" dirty="0"/>
              <a:t>Home(home.html)</a:t>
            </a:r>
          </a:p>
        </p:txBody>
      </p:sp>
      <p:sp>
        <p:nvSpPr>
          <p:cNvPr id="13" name="Segnaposto contenuto 2">
            <a:extLst>
              <a:ext uri="{FF2B5EF4-FFF2-40B4-BE49-F238E27FC236}">
                <a16:creationId xmlns:a16="http://schemas.microsoft.com/office/drawing/2014/main" id="{B24A2BEA-2563-4100-880A-D9FA92C6A6F4}"/>
              </a:ext>
            </a:extLst>
          </p:cNvPr>
          <p:cNvSpPr txBox="1">
            <a:spLocks/>
          </p:cNvSpPr>
          <p:nvPr/>
        </p:nvSpPr>
        <p:spPr>
          <a:xfrm>
            <a:off x="669234" y="3448879"/>
            <a:ext cx="3402496" cy="3448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it-IT" sz="1600" dirty="0" err="1"/>
              <a:t>HomeManager</a:t>
            </a:r>
            <a:r>
              <a:rPr lang="it-IT" sz="1600" dirty="0"/>
              <a:t> </a:t>
            </a:r>
          </a:p>
          <a:p>
            <a:pPr lvl="1"/>
            <a:r>
              <a:rPr lang="it-IT" sz="1200" dirty="0" err="1"/>
              <a:t>LoadPage</a:t>
            </a:r>
            <a:r>
              <a:rPr lang="it-IT" sz="1200" dirty="0"/>
              <a:t>() (</a:t>
            </a:r>
            <a:r>
              <a:rPr lang="it-IT" sz="1200" dirty="0" err="1"/>
              <a:t>see</a:t>
            </a:r>
            <a:r>
              <a:rPr lang="it-IT" sz="1200" dirty="0"/>
              <a:t> LIFE </a:t>
            </a:r>
            <a:r>
              <a:rPr lang="it-IT" sz="1200" dirty="0" err="1"/>
              <a:t>CYCLE</a:t>
            </a:r>
            <a:r>
              <a:rPr lang="it-IT" sz="1200" dirty="0"/>
              <a:t> PAGE)</a:t>
            </a:r>
          </a:p>
          <a:p>
            <a:pPr lvl="1"/>
            <a:r>
              <a:rPr lang="it-IT" sz="1200" dirty="0" err="1"/>
              <a:t>onWindowLoad</a:t>
            </a:r>
            <a:r>
              <a:rPr lang="it-IT" sz="1200" dirty="0"/>
              <a:t>(..)</a:t>
            </a:r>
          </a:p>
          <a:p>
            <a:pPr lvl="1"/>
            <a:r>
              <a:rPr lang="it-IT" sz="1200" dirty="0" err="1"/>
              <a:t>HideAllElements</a:t>
            </a:r>
            <a:r>
              <a:rPr lang="it-IT" sz="1200" dirty="0"/>
              <a:t>() </a:t>
            </a:r>
          </a:p>
          <a:p>
            <a:pPr lvl="1"/>
            <a:r>
              <a:rPr lang="it-IT" sz="1200" dirty="0"/>
              <a:t>(</a:t>
            </a:r>
            <a:r>
              <a:rPr lang="it-IT" sz="1200" dirty="0" err="1"/>
              <a:t>minors</a:t>
            </a:r>
            <a:r>
              <a:rPr lang="it-IT" sz="1200" dirty="0"/>
              <a:t> Button </a:t>
            </a:r>
            <a:r>
              <a:rPr lang="it-IT" sz="1200" dirty="0" err="1"/>
              <a:t>AddEventHandler</a:t>
            </a:r>
            <a:r>
              <a:rPr lang="it-IT" sz="1200" dirty="0"/>
              <a:t>)</a:t>
            </a:r>
          </a:p>
          <a:p>
            <a:pPr>
              <a:buFont typeface="Wingdings" panose="05000000000000000000" pitchFamily="2" charset="2"/>
              <a:buChar char="§"/>
            </a:pPr>
            <a:r>
              <a:rPr lang="it-IT" sz="1600" dirty="0" err="1"/>
              <a:t>UserPage</a:t>
            </a:r>
            <a:r>
              <a:rPr lang="it-IT" sz="1600" dirty="0"/>
              <a:t> </a:t>
            </a:r>
          </a:p>
          <a:p>
            <a:pPr lvl="1"/>
            <a:r>
              <a:rPr lang="it-IT" sz="1200" dirty="0" err="1"/>
              <a:t>printAuction</a:t>
            </a:r>
            <a:r>
              <a:rPr lang="it-IT" sz="1200" dirty="0"/>
              <a:t>(</a:t>
            </a:r>
            <a:r>
              <a:rPr lang="it-IT" sz="1200" dirty="0" err="1"/>
              <a:t>auctions,div</a:t>
            </a:r>
            <a:r>
              <a:rPr lang="it-IT" sz="1200" dirty="0"/>
              <a:t>) </a:t>
            </a:r>
            <a:r>
              <a:rPr lang="it-IT" sz="1200" dirty="0" err="1"/>
              <a:t>print</a:t>
            </a:r>
            <a:r>
              <a:rPr lang="it-IT" sz="1200" dirty="0"/>
              <a:t> </a:t>
            </a:r>
            <a:r>
              <a:rPr lang="it-IT" sz="1200" dirty="0" err="1"/>
              <a:t>auctions</a:t>
            </a:r>
            <a:r>
              <a:rPr lang="it-IT" sz="1200" dirty="0"/>
              <a:t> list inside div container</a:t>
            </a:r>
          </a:p>
          <a:p>
            <a:pPr lvl="1"/>
            <a:r>
              <a:rPr lang="it-IT" sz="1200" dirty="0" err="1"/>
              <a:t>printAuctions</a:t>
            </a:r>
            <a:r>
              <a:rPr lang="it-IT" sz="1200" dirty="0"/>
              <a:t>(): </a:t>
            </a:r>
            <a:r>
              <a:rPr lang="it-IT" sz="1200" dirty="0" err="1"/>
              <a:t>print</a:t>
            </a:r>
            <a:r>
              <a:rPr lang="it-IT" sz="1200" dirty="0"/>
              <a:t> the 3 list inside </a:t>
            </a:r>
            <a:r>
              <a:rPr lang="it-IT" sz="1200" dirty="0" err="1"/>
              <a:t>userPage</a:t>
            </a:r>
            <a:r>
              <a:rPr lang="it-IT" sz="1200" dirty="0"/>
              <a:t>(</a:t>
            </a:r>
            <a:r>
              <a:rPr lang="it-IT" sz="1200" dirty="0" err="1"/>
              <a:t>open,closed,winned</a:t>
            </a:r>
            <a:r>
              <a:rPr lang="it-IT" sz="1200" dirty="0"/>
              <a:t>)</a:t>
            </a:r>
          </a:p>
          <a:p>
            <a:pPr lvl="1"/>
            <a:r>
              <a:rPr lang="it-IT" sz="1200" dirty="0" err="1"/>
              <a:t>parseUserData</a:t>
            </a:r>
            <a:r>
              <a:rPr lang="it-IT" sz="1200" dirty="0"/>
              <a:t>() </a:t>
            </a:r>
          </a:p>
          <a:p>
            <a:pPr lvl="1"/>
            <a:r>
              <a:rPr lang="it-IT" sz="1200" dirty="0"/>
              <a:t>Load() </a:t>
            </a:r>
            <a:r>
              <a:rPr lang="it-IT" sz="1200" dirty="0" err="1"/>
              <a:t>makecall</a:t>
            </a:r>
            <a:endParaRPr lang="it-IT" sz="1200" dirty="0"/>
          </a:p>
          <a:p>
            <a:pPr marL="457200" lvl="1" indent="0">
              <a:buNone/>
            </a:pPr>
            <a:endParaRPr lang="it-IT" sz="1200" dirty="0"/>
          </a:p>
        </p:txBody>
      </p:sp>
      <p:sp>
        <p:nvSpPr>
          <p:cNvPr id="14" name="Segnaposto contenuto 2">
            <a:extLst>
              <a:ext uri="{FF2B5EF4-FFF2-40B4-BE49-F238E27FC236}">
                <a16:creationId xmlns:a16="http://schemas.microsoft.com/office/drawing/2014/main" id="{CFFF7A3A-D2A7-4291-A325-C87999FB3624}"/>
              </a:ext>
            </a:extLst>
          </p:cNvPr>
          <p:cNvSpPr txBox="1">
            <a:spLocks/>
          </p:cNvSpPr>
          <p:nvPr/>
        </p:nvSpPr>
        <p:spPr>
          <a:xfrm>
            <a:off x="8587408" y="3409159"/>
            <a:ext cx="3402496" cy="3448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it-IT" sz="1600" dirty="0" err="1"/>
              <a:t>ShowAuctions</a:t>
            </a:r>
            <a:r>
              <a:rPr lang="it-IT" sz="1600" dirty="0"/>
              <a:t> </a:t>
            </a:r>
          </a:p>
          <a:p>
            <a:pPr lvl="1"/>
            <a:r>
              <a:rPr lang="it-IT" sz="1200" dirty="0" err="1"/>
              <a:t>fillAuctions</a:t>
            </a:r>
            <a:r>
              <a:rPr lang="it-IT" sz="1200" dirty="0"/>
              <a:t>() :show </a:t>
            </a:r>
            <a:r>
              <a:rPr lang="it-IT" sz="1200" dirty="0" err="1"/>
              <a:t>auctions</a:t>
            </a:r>
            <a:endParaRPr lang="it-IT" sz="1200" dirty="0"/>
          </a:p>
          <a:p>
            <a:pPr lvl="1"/>
            <a:r>
              <a:rPr lang="it-IT" sz="1200" dirty="0" err="1"/>
              <a:t>getSuggestions</a:t>
            </a:r>
            <a:r>
              <a:rPr lang="it-IT" sz="1200" dirty="0"/>
              <a:t>(</a:t>
            </a:r>
            <a:r>
              <a:rPr lang="it-IT" sz="1200" dirty="0" err="1"/>
              <a:t>suggestions</a:t>
            </a:r>
            <a:r>
              <a:rPr lang="it-IT" sz="1200" dirty="0"/>
              <a:t>) retrive </a:t>
            </a:r>
            <a:r>
              <a:rPr lang="it-IT" sz="1200" dirty="0" err="1"/>
              <a:t>suggestions</a:t>
            </a:r>
            <a:r>
              <a:rPr lang="it-IT" sz="1200" dirty="0"/>
              <a:t> from </a:t>
            </a:r>
            <a:r>
              <a:rPr lang="it-IT" sz="1200" dirty="0" err="1"/>
              <a:t>db</a:t>
            </a:r>
            <a:endParaRPr lang="it-IT" sz="1200" dirty="0"/>
          </a:p>
          <a:p>
            <a:pPr lvl="1"/>
            <a:r>
              <a:rPr lang="it-IT" sz="1200" dirty="0" err="1"/>
              <a:t>getAuctions</a:t>
            </a:r>
            <a:r>
              <a:rPr lang="it-IT" sz="1200" dirty="0"/>
              <a:t>() retrive </a:t>
            </a:r>
            <a:r>
              <a:rPr lang="it-IT" sz="1200" dirty="0" err="1"/>
              <a:t>auctions</a:t>
            </a:r>
            <a:r>
              <a:rPr lang="it-IT" sz="1200" dirty="0"/>
              <a:t> from </a:t>
            </a:r>
            <a:r>
              <a:rPr lang="it-IT" sz="1200" dirty="0" err="1"/>
              <a:t>db</a:t>
            </a:r>
            <a:endParaRPr lang="it-IT" sz="1200" dirty="0"/>
          </a:p>
          <a:p>
            <a:pPr lvl="1"/>
            <a:r>
              <a:rPr lang="it-IT" sz="1200" dirty="0" err="1"/>
              <a:t>applyFilter</a:t>
            </a:r>
            <a:r>
              <a:rPr lang="it-IT" sz="1200" dirty="0"/>
              <a:t>(filter) </a:t>
            </a:r>
            <a:r>
              <a:rPr lang="it-IT" sz="1200" dirty="0" err="1"/>
              <a:t>hide</a:t>
            </a:r>
            <a:r>
              <a:rPr lang="it-IT" sz="1200" dirty="0"/>
              <a:t> </a:t>
            </a:r>
            <a:r>
              <a:rPr lang="it-IT" sz="1200" dirty="0" err="1"/>
              <a:t>auctions</a:t>
            </a:r>
            <a:r>
              <a:rPr lang="it-IT" sz="1200" dirty="0"/>
              <a:t> </a:t>
            </a:r>
            <a:r>
              <a:rPr lang="it-IT" sz="1200" dirty="0" err="1"/>
              <a:t>not</a:t>
            </a:r>
            <a:r>
              <a:rPr lang="it-IT" sz="1200" dirty="0"/>
              <a:t> </a:t>
            </a:r>
            <a:r>
              <a:rPr lang="it-IT" sz="1200" dirty="0" err="1"/>
              <a:t>similar</a:t>
            </a:r>
            <a:r>
              <a:rPr lang="it-IT" sz="1200" dirty="0"/>
              <a:t> to filter</a:t>
            </a:r>
          </a:p>
          <a:p>
            <a:pPr lvl="1"/>
            <a:r>
              <a:rPr lang="it-IT" sz="1200" dirty="0"/>
              <a:t>Reset() delete </a:t>
            </a:r>
            <a:r>
              <a:rPr lang="it-IT" sz="1200" dirty="0" err="1"/>
              <a:t>old</a:t>
            </a:r>
            <a:r>
              <a:rPr lang="it-IT" sz="1200" dirty="0"/>
              <a:t> </a:t>
            </a:r>
            <a:r>
              <a:rPr lang="it-IT" sz="1200" dirty="0" err="1"/>
              <a:t>auctions</a:t>
            </a:r>
            <a:endParaRPr lang="it-IT" sz="1200" dirty="0"/>
          </a:p>
          <a:p>
            <a:pPr lvl="1"/>
            <a:r>
              <a:rPr lang="it-IT" sz="1200" dirty="0" err="1"/>
              <a:t>setVisible.Invisible</a:t>
            </a:r>
            <a:endParaRPr lang="it-IT" sz="1200" dirty="0"/>
          </a:p>
          <a:p>
            <a:pPr>
              <a:buFont typeface="Wingdings" panose="05000000000000000000" pitchFamily="2" charset="2"/>
              <a:buChar char="§"/>
            </a:pPr>
            <a:r>
              <a:rPr lang="it-IT" sz="1600" dirty="0" err="1"/>
              <a:t>Utils</a:t>
            </a:r>
            <a:r>
              <a:rPr lang="it-IT" sz="1600" dirty="0"/>
              <a:t> </a:t>
            </a:r>
          </a:p>
          <a:p>
            <a:pPr lvl="1"/>
            <a:r>
              <a:rPr lang="it-IT" sz="1200" dirty="0" err="1"/>
              <a:t>makeCall</a:t>
            </a:r>
            <a:r>
              <a:rPr lang="it-IT" sz="1200" dirty="0"/>
              <a:t>(</a:t>
            </a:r>
            <a:r>
              <a:rPr lang="it-IT" sz="1200" dirty="0" err="1"/>
              <a:t>method,url,form,request</a:t>
            </a:r>
            <a:r>
              <a:rPr lang="it-IT" sz="1200" dirty="0"/>
              <a:t>..)</a:t>
            </a:r>
          </a:p>
          <a:p>
            <a:pPr lvl="1"/>
            <a:r>
              <a:rPr lang="it-IT" sz="1200" dirty="0" err="1"/>
              <a:t>getCookie</a:t>
            </a:r>
            <a:r>
              <a:rPr lang="it-IT" sz="1200" dirty="0"/>
              <a:t>(name)</a:t>
            </a:r>
          </a:p>
          <a:p>
            <a:pPr lvl="1"/>
            <a:r>
              <a:rPr lang="it-IT" sz="1200" dirty="0" err="1"/>
              <a:t>setCookie</a:t>
            </a:r>
            <a:r>
              <a:rPr lang="it-IT" sz="1200" dirty="0"/>
              <a:t>(</a:t>
            </a:r>
            <a:r>
              <a:rPr lang="it-IT" sz="1200" dirty="0" err="1"/>
              <a:t>name,content,expiring</a:t>
            </a:r>
            <a:r>
              <a:rPr lang="it-IT" sz="1200" dirty="0"/>
              <a:t>)</a:t>
            </a:r>
          </a:p>
          <a:p>
            <a:pPr lvl="1"/>
            <a:r>
              <a:rPr lang="it-IT" sz="1200" dirty="0"/>
              <a:t>Some </a:t>
            </a:r>
            <a:r>
              <a:rPr lang="it-IT" sz="1200" dirty="0" err="1"/>
              <a:t>minors</a:t>
            </a:r>
            <a:r>
              <a:rPr lang="it-IT" sz="1200" dirty="0"/>
              <a:t> printing/</a:t>
            </a:r>
            <a:r>
              <a:rPr lang="it-IT" sz="1200" dirty="0" err="1"/>
              <a:t>DOM</a:t>
            </a:r>
            <a:r>
              <a:rPr lang="it-IT" sz="1200" dirty="0"/>
              <a:t> </a:t>
            </a:r>
            <a:r>
              <a:rPr lang="it-IT" sz="1200" dirty="0" err="1"/>
              <a:t>methods</a:t>
            </a:r>
            <a:endParaRPr lang="it-IT" sz="1200" dirty="0"/>
          </a:p>
          <a:p>
            <a:pPr lvl="1"/>
            <a:endParaRPr lang="it-IT" sz="1200" dirty="0"/>
          </a:p>
        </p:txBody>
      </p:sp>
    </p:spTree>
    <p:extLst>
      <p:ext uri="{BB962C8B-B14F-4D97-AF65-F5344CB8AC3E}">
        <p14:creationId xmlns:p14="http://schemas.microsoft.com/office/powerpoint/2010/main" val="215572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63FAE3-E57A-427A-82FE-22AD42F228BD}"/>
              </a:ext>
            </a:extLst>
          </p:cNvPr>
          <p:cNvSpPr>
            <a:spLocks noGrp="1"/>
          </p:cNvSpPr>
          <p:nvPr>
            <p:ph type="title"/>
          </p:nvPr>
        </p:nvSpPr>
        <p:spPr/>
        <p:txBody>
          <a:bodyPr/>
          <a:lstStyle/>
          <a:p>
            <a:r>
              <a:rPr lang="it-IT" dirty="0"/>
              <a:t>Architettura</a:t>
            </a:r>
          </a:p>
        </p:txBody>
      </p:sp>
      <p:sp>
        <p:nvSpPr>
          <p:cNvPr id="3" name="Segnaposto contenuto 2">
            <a:extLst>
              <a:ext uri="{FF2B5EF4-FFF2-40B4-BE49-F238E27FC236}">
                <a16:creationId xmlns:a16="http://schemas.microsoft.com/office/drawing/2014/main" id="{E00533D6-010B-44FE-BA33-291670DB9105}"/>
              </a:ext>
            </a:extLst>
          </p:cNvPr>
          <p:cNvSpPr>
            <a:spLocks noGrp="1"/>
          </p:cNvSpPr>
          <p:nvPr>
            <p:ph idx="1"/>
          </p:nvPr>
        </p:nvSpPr>
        <p:spPr/>
        <p:txBody>
          <a:bodyPr>
            <a:normAutofit fontScale="92500"/>
          </a:bodyPr>
          <a:lstStyle/>
          <a:p>
            <a:r>
              <a:rPr lang="it-IT" dirty="0">
                <a:latin typeface="+mj-lt"/>
              </a:rPr>
              <a:t>Tutti i controller dell’App (lato server) estendono la classe «</a:t>
            </a:r>
            <a:r>
              <a:rPr lang="it-IT" dirty="0" err="1">
                <a:solidFill>
                  <a:srgbClr val="00B050"/>
                </a:solidFill>
                <a:latin typeface="+mj-lt"/>
              </a:rPr>
              <a:t>BasicServerlet</a:t>
            </a:r>
            <a:r>
              <a:rPr lang="it-IT" dirty="0">
                <a:latin typeface="+mj-lt"/>
              </a:rPr>
              <a:t>»</a:t>
            </a:r>
          </a:p>
          <a:p>
            <a:r>
              <a:rPr lang="it-IT" dirty="0">
                <a:latin typeface="+mj-lt"/>
              </a:rPr>
              <a:t>Tale classe ha lo scopo di evitare codice ripetuto in quanto presenta metodo usati in maniera ricorrente in tutti i controller</a:t>
            </a:r>
          </a:p>
          <a:p>
            <a:r>
              <a:rPr lang="it-IT" dirty="0">
                <a:latin typeface="+mj-lt"/>
              </a:rPr>
              <a:t>Tali metodi sono </a:t>
            </a:r>
            <a:r>
              <a:rPr lang="it-IT" dirty="0" err="1">
                <a:solidFill>
                  <a:srgbClr val="7030A0"/>
                </a:solidFill>
                <a:latin typeface="+mj-lt"/>
              </a:rPr>
              <a:t>sendJSON</a:t>
            </a:r>
            <a:r>
              <a:rPr lang="it-IT" dirty="0">
                <a:latin typeface="+mj-lt"/>
              </a:rPr>
              <a:t>(..) e </a:t>
            </a:r>
            <a:r>
              <a:rPr lang="it-IT" dirty="0" err="1">
                <a:solidFill>
                  <a:srgbClr val="7030A0"/>
                </a:solidFill>
                <a:latin typeface="+mj-lt"/>
              </a:rPr>
              <a:t>respondError</a:t>
            </a:r>
            <a:r>
              <a:rPr lang="it-IT" dirty="0">
                <a:latin typeface="+mj-lt"/>
              </a:rPr>
              <a:t>(..)</a:t>
            </a:r>
          </a:p>
          <a:p>
            <a:r>
              <a:rPr lang="it-IT" dirty="0">
                <a:latin typeface="+mj-lt"/>
              </a:rPr>
              <a:t>E’ presente pure una classe «</a:t>
            </a:r>
            <a:r>
              <a:rPr lang="it-IT" dirty="0" err="1">
                <a:solidFill>
                  <a:srgbClr val="00B050"/>
                </a:solidFill>
                <a:latin typeface="+mj-lt"/>
              </a:rPr>
              <a:t>CustomException</a:t>
            </a:r>
            <a:r>
              <a:rPr lang="it-IT" dirty="0">
                <a:latin typeface="+mj-lt"/>
              </a:rPr>
              <a:t>» che utilizza in automatico il metodo </a:t>
            </a:r>
            <a:r>
              <a:rPr lang="it-IT" dirty="0" err="1">
                <a:latin typeface="+mj-lt"/>
              </a:rPr>
              <a:t>respondError</a:t>
            </a:r>
            <a:r>
              <a:rPr lang="it-IT" dirty="0">
                <a:latin typeface="+mj-lt"/>
              </a:rPr>
              <a:t> in caso di azioni non valide da parte dell’utente</a:t>
            </a:r>
          </a:p>
          <a:p>
            <a:r>
              <a:rPr lang="it-IT" dirty="0">
                <a:solidFill>
                  <a:srgbClr val="FFC000"/>
                </a:solidFill>
                <a:effectLst>
                  <a:outerShdw blurRad="38100" dist="38100" dir="2700000" algn="tl">
                    <a:srgbClr val="000000">
                      <a:alpha val="43137"/>
                    </a:srgbClr>
                  </a:outerShdw>
                </a:effectLst>
                <a:latin typeface="+mj-lt"/>
              </a:rPr>
              <a:t>Tutte le classi del Modello </a:t>
            </a:r>
            <a:r>
              <a:rPr lang="it-IT" dirty="0">
                <a:latin typeface="+mj-lt"/>
              </a:rPr>
              <a:t>implementano «</a:t>
            </a:r>
            <a:r>
              <a:rPr lang="it-IT" dirty="0" err="1">
                <a:solidFill>
                  <a:srgbClr val="00B050"/>
                </a:solidFill>
                <a:latin typeface="+mj-lt"/>
              </a:rPr>
              <a:t>JsonSerializable</a:t>
            </a:r>
            <a:r>
              <a:rPr lang="it-IT" dirty="0">
                <a:latin typeface="+mj-lt"/>
              </a:rPr>
              <a:t>» cosi da poter essere serializzate facilmente con la generica funzione sopracitata</a:t>
            </a:r>
          </a:p>
        </p:txBody>
      </p:sp>
    </p:spTree>
    <p:extLst>
      <p:ext uri="{BB962C8B-B14F-4D97-AF65-F5344CB8AC3E}">
        <p14:creationId xmlns:p14="http://schemas.microsoft.com/office/powerpoint/2010/main" val="64664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9D2BFDA-C541-4CC9-9276-3192AB7406E7}"/>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Diagramma Applicativo </a:t>
            </a:r>
            <a:r>
              <a:rPr lang="it-IT" dirty="0" err="1"/>
              <a:t>IFML</a:t>
            </a:r>
            <a:endParaRPr lang="it-IT" dirty="0"/>
          </a:p>
        </p:txBody>
      </p:sp>
      <p:pic>
        <p:nvPicPr>
          <p:cNvPr id="6" name="Elemento grafico 5">
            <a:extLst>
              <a:ext uri="{FF2B5EF4-FFF2-40B4-BE49-F238E27FC236}">
                <a16:creationId xmlns:a16="http://schemas.microsoft.com/office/drawing/2014/main" id="{AC3757C0-A914-4BBC-825C-9D861EA79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6214" y="847331"/>
            <a:ext cx="9379572" cy="6010669"/>
          </a:xfrm>
          <a:prstGeom prst="rect">
            <a:avLst/>
          </a:prstGeom>
        </p:spPr>
      </p:pic>
    </p:spTree>
    <p:extLst>
      <p:ext uri="{BB962C8B-B14F-4D97-AF65-F5344CB8AC3E}">
        <p14:creationId xmlns:p14="http://schemas.microsoft.com/office/powerpoint/2010/main" val="309740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A0318E1D-8EE1-400E-A936-A0BD86975F5C}"/>
              </a:ext>
            </a:extLst>
          </p:cNvPr>
          <p:cNvGraphicFramePr>
            <a:graphicFrameLocks noGrp="1"/>
          </p:cNvGraphicFramePr>
          <p:nvPr>
            <p:extLst>
              <p:ext uri="{D42A27DB-BD31-4B8C-83A1-F6EECF244321}">
                <p14:modId xmlns:p14="http://schemas.microsoft.com/office/powerpoint/2010/main" val="1678730116"/>
              </p:ext>
            </p:extLst>
          </p:nvPr>
        </p:nvGraphicFramePr>
        <p:xfrm>
          <a:off x="238540" y="745021"/>
          <a:ext cx="11147522" cy="5287368"/>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2286939">
                  <a:extLst>
                    <a:ext uri="{9D8B030D-6E8A-4147-A177-3AD203B41FA5}">
                      <a16:colId xmlns:a16="http://schemas.microsoft.com/office/drawing/2014/main" val="20001"/>
                    </a:ext>
                  </a:extLst>
                </a:gridCol>
                <a:gridCol w="2312528">
                  <a:extLst>
                    <a:ext uri="{9D8B030D-6E8A-4147-A177-3AD203B41FA5}">
                      <a16:colId xmlns:a16="http://schemas.microsoft.com/office/drawing/2014/main" val="20002"/>
                    </a:ext>
                  </a:extLst>
                </a:gridCol>
                <a:gridCol w="2585655">
                  <a:extLst>
                    <a:ext uri="{9D8B030D-6E8A-4147-A177-3AD203B41FA5}">
                      <a16:colId xmlns:a16="http://schemas.microsoft.com/office/drawing/2014/main" val="20003"/>
                    </a:ext>
                  </a:extLst>
                </a:gridCol>
              </a:tblGrid>
              <a:tr h="399413">
                <a:tc gridSpan="2">
                  <a:txBody>
                    <a:bodyPr/>
                    <a:lstStyle/>
                    <a:p>
                      <a:pPr algn="ctr"/>
                      <a:r>
                        <a:rPr lang="it-IT" sz="1500" b="1" u="sng" noProof="0" dirty="0"/>
                        <a:t>Client</a:t>
                      </a:r>
                      <a:r>
                        <a:rPr lang="it-IT" sz="1500" b="1" u="sng" baseline="0" noProof="0" dirty="0"/>
                        <a:t> side</a:t>
                      </a:r>
                      <a:endParaRPr lang="it-IT" sz="1500" b="1" u="sng" noProof="0" dirty="0"/>
                    </a:p>
                  </a:txBody>
                  <a:tcPr marL="99060" marR="99060" marT="60960" marB="60960"/>
                </a:tc>
                <a:tc hMerge="1">
                  <a:txBody>
                    <a:bodyPr/>
                    <a:lstStyle/>
                    <a:p>
                      <a:endParaRPr lang="en-US" sz="1200" dirty="0"/>
                    </a:p>
                  </a:txBody>
                  <a:tcPr/>
                </a:tc>
                <a:tc gridSpan="2">
                  <a:txBody>
                    <a:bodyPr/>
                    <a:lstStyle/>
                    <a:p>
                      <a:r>
                        <a:rPr lang="it-IT" sz="1500" b="1" noProof="0" dirty="0"/>
                        <a:t>Server side</a:t>
                      </a:r>
                    </a:p>
                  </a:txBody>
                  <a:tcPr marL="99060" marR="99060" marT="60960" marB="60960"/>
                </a:tc>
                <a:tc hMerge="1">
                  <a:txBody>
                    <a:bodyPr/>
                    <a:lstStyle/>
                    <a:p>
                      <a:endParaRPr lang="en-US" sz="1200" dirty="0"/>
                    </a:p>
                  </a:txBody>
                  <a:tcPr/>
                </a:tc>
                <a:extLst>
                  <a:ext uri="{0D108BD9-81ED-4DB2-BD59-A6C34878D82A}">
                    <a16:rowId xmlns:a16="http://schemas.microsoft.com/office/drawing/2014/main" val="10000"/>
                  </a:ext>
                </a:extLst>
              </a:tr>
              <a:tr h="344713">
                <a:tc>
                  <a:txBody>
                    <a:bodyPr/>
                    <a:lstStyle/>
                    <a:p>
                      <a:pPr algn="ctr"/>
                      <a:r>
                        <a:rPr lang="it-IT" sz="1500" b="1" u="sng" noProof="0" dirty="0"/>
                        <a:t>Evento</a:t>
                      </a:r>
                    </a:p>
                  </a:txBody>
                  <a:tcPr marL="99060" marR="99060" marT="60960" marB="60960"/>
                </a:tc>
                <a:tc>
                  <a:txBody>
                    <a:bodyPr/>
                    <a:lstStyle/>
                    <a:p>
                      <a:pPr algn="ctr"/>
                      <a:r>
                        <a:rPr lang="it-IT" sz="1500" b="1" noProof="0" dirty="0"/>
                        <a:t>Azione</a:t>
                      </a:r>
                    </a:p>
                  </a:txBody>
                  <a:tcPr marL="99060" marR="99060" marT="60960" marB="60960"/>
                </a:tc>
                <a:tc>
                  <a:txBody>
                    <a:bodyPr/>
                    <a:lstStyle/>
                    <a:p>
                      <a:pPr algn="ctr"/>
                      <a:r>
                        <a:rPr lang="it-IT" sz="1500" b="1" noProof="0" dirty="0"/>
                        <a:t>Evento</a:t>
                      </a:r>
                    </a:p>
                  </a:txBody>
                  <a:tcPr marL="99060" marR="99060" marT="60960" marB="60960"/>
                </a:tc>
                <a:tc>
                  <a:txBody>
                    <a:bodyPr/>
                    <a:lstStyle/>
                    <a:p>
                      <a:pPr algn="ctr"/>
                      <a:r>
                        <a:rPr lang="it-IT" sz="1500" b="1" noProof="0" dirty="0"/>
                        <a:t>Azione</a:t>
                      </a:r>
                    </a:p>
                  </a:txBody>
                  <a:tcPr marL="99060" marR="99060" marT="60960" marB="60960"/>
                </a:tc>
                <a:extLst>
                  <a:ext uri="{0D108BD9-81ED-4DB2-BD59-A6C34878D82A}">
                    <a16:rowId xmlns:a16="http://schemas.microsoft.com/office/drawing/2014/main" val="10001"/>
                  </a:ext>
                </a:extLst>
              </a:tr>
              <a:tr h="34709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u="sng" noProof="0" dirty="0" err="1"/>
                        <a:t>index</a:t>
                      </a:r>
                      <a:r>
                        <a:rPr lang="it-IT" sz="1400" u="sng" baseline="0" noProof="0" dirty="0"/>
                        <a:t> </a:t>
                      </a:r>
                      <a:r>
                        <a:rPr lang="it-IT" sz="1400" u="sng" baseline="0" noProof="0" dirty="0">
                          <a:sym typeface="Wingdings" panose="05000000000000000000" pitchFamily="2" charset="2"/>
                        </a:rPr>
                        <a:t> login form  </a:t>
                      </a:r>
                      <a:r>
                        <a:rPr lang="it-IT" sz="1400" u="sng" baseline="0" noProof="0" dirty="0" err="1">
                          <a:sym typeface="Wingdings" panose="05000000000000000000" pitchFamily="2" charset="2"/>
                        </a:rPr>
                        <a:t>submit</a:t>
                      </a:r>
                      <a:endParaRPr lang="it-IT" sz="1400" u="sng"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Controllo dati</a:t>
                      </a:r>
                      <a:endParaRPr lang="it-IT" sz="1400" noProof="0" dirty="0">
                        <a:solidFill>
                          <a:srgbClr val="FF0000"/>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 username password</a:t>
                      </a:r>
                    </a:p>
                  </a:txBody>
                  <a:tcPr marL="99060" marR="99060" marT="60960" marB="60960"/>
                </a:tc>
                <a:tc>
                  <a:txBody>
                    <a:bodyPr/>
                    <a:lstStyle/>
                    <a:p>
                      <a:r>
                        <a:rPr lang="it-IT" sz="1400" noProof="0" dirty="0"/>
                        <a:t>Controllo credenziali</a:t>
                      </a:r>
                    </a:p>
                  </a:txBody>
                  <a:tcPr marL="99060" marR="99060" marT="60960" marB="60960"/>
                </a:tc>
                <a:extLst>
                  <a:ext uri="{0D108BD9-81ED-4DB2-BD59-A6C34878D82A}">
                    <a16:rowId xmlns:a16="http://schemas.microsoft.com/office/drawing/2014/main" val="10002"/>
                  </a:ext>
                </a:extLst>
              </a:tr>
              <a:tr h="539551">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u="sng" noProof="0" dirty="0">
                          <a:solidFill>
                            <a:schemeClr val="tx1"/>
                          </a:solidFill>
                        </a:rPr>
                        <a:t>Home page</a:t>
                      </a:r>
                      <a:r>
                        <a:rPr lang="it-IT" sz="1400" u="sng" noProof="0" dirty="0">
                          <a:solidFill>
                            <a:schemeClr val="tx1"/>
                          </a:solidFill>
                          <a:sym typeface="Wingdings" panose="05000000000000000000" pitchFamily="2" charset="2"/>
                        </a:rPr>
                        <a:t> load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u="sng" noProof="0" dirty="0">
                          <a:solidFill>
                            <a:schemeClr val="tx1"/>
                          </a:solidFill>
                          <a:sym typeface="Wingdings" panose="05000000000000000000" pitchFamily="2" charset="2"/>
                        </a:rPr>
                        <a:t>Home page </a:t>
                      </a:r>
                      <a:r>
                        <a:rPr lang="it-IT" sz="1400" u="sng" noProof="0" dirty="0" err="1">
                          <a:solidFill>
                            <a:schemeClr val="tx1"/>
                          </a:solidFill>
                          <a:sym typeface="Wingdings" panose="05000000000000000000" pitchFamily="2" charset="2"/>
                        </a:rPr>
                        <a:t>search</a:t>
                      </a:r>
                      <a:endParaRPr lang="it-IT" sz="1400" u="sng" noProof="0" dirty="0">
                        <a:solidFill>
                          <a:schemeClr val="tx1"/>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LoadJsControllers</a:t>
                      </a:r>
                      <a:endParaRPr lang="it-IT" sz="1400" noProof="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-&gt; mostra aste suggerite</a:t>
                      </a: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a:t>
                      </a:r>
                      <a:r>
                        <a:rPr lang="it-IT" sz="1400" baseline="0" noProof="0" dirty="0"/>
                        <a:t> (</a:t>
                      </a:r>
                      <a:r>
                        <a:rPr lang="it-IT" sz="1400" baseline="0" noProof="0" dirty="0" err="1"/>
                        <a:t>JsonIdSuggeriti</a:t>
                      </a:r>
                      <a:r>
                        <a:rPr lang="it-IT" sz="1400" baseline="0" noProof="0" dirty="0"/>
                        <a:t>)</a:t>
                      </a:r>
                      <a:endParaRPr lang="it-IT" sz="1400" noProof="0" dirty="0"/>
                    </a:p>
                  </a:txBody>
                  <a:tcPr marL="99060" marR="99060" marT="60960" marB="60960"/>
                </a:tc>
                <a:tc>
                  <a:txBody>
                    <a:bodyPr/>
                    <a:lstStyle/>
                    <a:p>
                      <a:r>
                        <a:rPr lang="it-IT" sz="1400" noProof="0" dirty="0"/>
                        <a:t>Legge aste suggerite dal DB</a:t>
                      </a:r>
                    </a:p>
                  </a:txBody>
                  <a:tcPr marL="99060" marR="99060" marT="60960" marB="60960"/>
                </a:tc>
                <a:extLst>
                  <a:ext uri="{0D108BD9-81ED-4DB2-BD59-A6C34878D82A}">
                    <a16:rowId xmlns:a16="http://schemas.microsoft.com/office/drawing/2014/main" val="10003"/>
                  </a:ext>
                </a:extLst>
              </a:tr>
              <a:tr h="743151">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sz="1400" u="sng" noProof="0" dirty="0"/>
                    </a:p>
                  </a:txBody>
                  <a:tcPr marL="99060" marR="99060" marT="60960" marB="60960"/>
                </a:tc>
                <a:tc>
                  <a:txBody>
                    <a:bodyPr/>
                    <a:lstStyle/>
                    <a:p>
                      <a:r>
                        <a:rPr lang="it-IT" sz="1400" noProof="0" dirty="0" err="1"/>
                        <a:t>LoadJsControllers</a:t>
                      </a:r>
                      <a:endParaRPr lang="it-IT" sz="1400" noProof="0" dirty="0"/>
                    </a:p>
                    <a:p>
                      <a:r>
                        <a:rPr lang="it-IT" sz="1400" noProof="0" dirty="0"/>
                        <a:t>-&gt;</a:t>
                      </a:r>
                      <a:r>
                        <a:rPr lang="it-IT" sz="1400" noProof="0" dirty="0" err="1"/>
                        <a:t>suggestions</a:t>
                      </a:r>
                      <a:r>
                        <a:rPr lang="it-IT" sz="1400" noProof="0" dirty="0"/>
                        <a:t> vuote</a:t>
                      </a:r>
                    </a:p>
                    <a:p>
                      <a:r>
                        <a:rPr lang="it-IT" sz="1400" noProof="0" dirty="0"/>
                        <a:t>-&gt; mostra aste casuali</a:t>
                      </a:r>
                    </a:p>
                  </a:txBody>
                  <a:tcPr marL="99060" marR="99060" marT="60960" marB="60960"/>
                </a:tc>
                <a:tc>
                  <a:txBody>
                    <a:bodyPr/>
                    <a:lstStyle/>
                    <a:p>
                      <a:r>
                        <a:rPr lang="it-IT" sz="1400" noProof="0" dirty="0" err="1"/>
                        <a:t>GET</a:t>
                      </a:r>
                      <a:r>
                        <a:rPr lang="it-IT" sz="1400" noProof="0" dirty="0"/>
                        <a:t> (</a:t>
                      </a:r>
                      <a:r>
                        <a:rPr lang="it-IT" sz="1400" noProof="0" dirty="0" err="1"/>
                        <a:t>AuctionId</a:t>
                      </a:r>
                      <a:r>
                        <a:rPr lang="it-IT" sz="1400" noProof="0" dirty="0"/>
                        <a:t>)</a:t>
                      </a:r>
                    </a:p>
                  </a:txBody>
                  <a:tcPr marL="99060" marR="99060" marT="60960" marB="60960"/>
                </a:tc>
                <a:tc>
                  <a:txBody>
                    <a:bodyPr/>
                    <a:lstStyle/>
                    <a:p>
                      <a:r>
                        <a:rPr lang="it-IT" sz="1400" noProof="0" dirty="0"/>
                        <a:t>Legge tutte le aste aperte dal DB (in ordine di scadenza </a:t>
                      </a:r>
                      <a:r>
                        <a:rPr lang="it-IT" sz="1400" noProof="0" dirty="0" err="1"/>
                        <a:t>piu</a:t>
                      </a:r>
                      <a:r>
                        <a:rPr lang="it-IT" sz="1400" noProof="0" dirty="0"/>
                        <a:t> recente)</a:t>
                      </a:r>
                    </a:p>
                  </a:txBody>
                  <a:tcPr marL="99060" marR="99060" marT="60960" marB="60960"/>
                </a:tc>
                <a:extLst>
                  <a:ext uri="{0D108BD9-81ED-4DB2-BD59-A6C34878D82A}">
                    <a16:rowId xmlns:a16="http://schemas.microsoft.com/office/drawing/2014/main" val="10004"/>
                  </a:ext>
                </a:extLst>
              </a:tr>
              <a:tr h="529459">
                <a:tc>
                  <a:txBody>
                    <a:bodyPr/>
                    <a:lstStyle/>
                    <a:p>
                      <a:r>
                        <a:rPr lang="it-IT" sz="1400" u="sng" noProof="0" dirty="0"/>
                        <a:t>Home page </a:t>
                      </a:r>
                      <a:r>
                        <a:rPr lang="it-IT" sz="1400" u="sng" noProof="0" dirty="0">
                          <a:sym typeface="Wingdings" panose="05000000000000000000" pitchFamily="2" charset="2"/>
                        </a:rPr>
                        <a:t> click «</a:t>
                      </a:r>
                      <a:r>
                        <a:rPr lang="it-IT" sz="1400" u="sng" noProof="0" dirty="0" err="1">
                          <a:sym typeface="Wingdings" panose="05000000000000000000" pitchFamily="2" charset="2"/>
                        </a:rPr>
                        <a:t>userProfile</a:t>
                      </a:r>
                      <a:r>
                        <a:rPr lang="it-IT" sz="1400" u="sng" noProof="0" dirty="0">
                          <a:sym typeface="Wingdings" panose="05000000000000000000" pitchFamily="2" charset="2"/>
                        </a:rPr>
                        <a:t>» </a:t>
                      </a:r>
                      <a:endParaRPr lang="it-IT" sz="1400" u="sng" noProof="0" dirty="0"/>
                    </a:p>
                  </a:txBody>
                  <a:tcPr marL="99060" marR="99060" marT="60960" marB="60960"/>
                </a:tc>
                <a:tc>
                  <a:txBody>
                    <a:bodyPr/>
                    <a:lstStyle/>
                    <a:p>
                      <a:r>
                        <a:rPr lang="it-IT" sz="1400" noProof="0" dirty="0" err="1"/>
                        <a:t>HideAllElements</a:t>
                      </a:r>
                      <a:r>
                        <a:rPr lang="it-IT" sz="1400" noProof="0" dirty="0"/>
                        <a:t>-&gt;</a:t>
                      </a:r>
                    </a:p>
                    <a:p>
                      <a:r>
                        <a:rPr lang="it-IT" sz="1400" noProof="0" dirty="0" err="1"/>
                        <a:t>MostraUserProfile</a:t>
                      </a:r>
                      <a:endParaRPr lang="it-IT" sz="1400" noProof="0" dirty="0"/>
                    </a:p>
                  </a:txBody>
                  <a:tcPr marL="99060" marR="99060" marT="60960" marB="60960"/>
                </a:tc>
                <a:tc>
                  <a:txBody>
                    <a:bodyPr/>
                    <a:lstStyle/>
                    <a:p>
                      <a:r>
                        <a:rPr lang="it-IT" sz="1400" noProof="0" dirty="0"/>
                        <a:t>POST(</a:t>
                      </a:r>
                      <a:r>
                        <a:rPr lang="it-IT" sz="1400" noProof="0" dirty="0" err="1"/>
                        <a:t>UserId</a:t>
                      </a:r>
                      <a:r>
                        <a:rPr lang="it-IT" sz="1400" noProof="0" dirty="0"/>
                        <a:t>)</a:t>
                      </a:r>
                    </a:p>
                  </a:txBody>
                  <a:tcPr marL="99060" marR="99060" marT="60960" marB="60960"/>
                </a:tc>
                <a:tc>
                  <a:txBody>
                    <a:bodyPr/>
                    <a:lstStyle/>
                    <a:p>
                      <a:r>
                        <a:rPr lang="it-IT" sz="1400" noProof="0" dirty="0"/>
                        <a:t>Legge lista di aste </a:t>
                      </a:r>
                      <a:r>
                        <a:rPr lang="it-IT" sz="1400" noProof="0" dirty="0" err="1"/>
                        <a:t>aperte,chiuse,vinte</a:t>
                      </a:r>
                      <a:r>
                        <a:rPr lang="it-IT" sz="1400" noProof="0" dirty="0"/>
                        <a:t> dall’utente</a:t>
                      </a:r>
                    </a:p>
                  </a:txBody>
                  <a:tcPr marL="99060" marR="99060" marT="60960" marB="60960"/>
                </a:tc>
                <a:extLst>
                  <a:ext uri="{0D108BD9-81ED-4DB2-BD59-A6C34878D82A}">
                    <a16:rowId xmlns:a16="http://schemas.microsoft.com/office/drawing/2014/main" val="128954086"/>
                  </a:ext>
                </a:extLst>
              </a:tr>
              <a:tr h="749376">
                <a:tc>
                  <a:txBody>
                    <a:bodyPr/>
                    <a:lstStyle/>
                    <a:p>
                      <a:r>
                        <a:rPr lang="it-IT" sz="1400" u="sng" noProof="0" dirty="0"/>
                        <a:t>Home page</a:t>
                      </a:r>
                      <a:r>
                        <a:rPr lang="it-IT" sz="1400" u="sng" noProof="0" dirty="0">
                          <a:sym typeface="Wingdings" panose="05000000000000000000" pitchFamily="2" charset="2"/>
                        </a:rPr>
                        <a:t> elenco aste click «</a:t>
                      </a:r>
                      <a:r>
                        <a:rPr lang="it-IT" sz="1400" u="sng" noProof="0" dirty="0" err="1">
                          <a:sym typeface="Wingdings" panose="05000000000000000000" pitchFamily="2" charset="2"/>
                        </a:rPr>
                        <a:t>showDetails</a:t>
                      </a:r>
                      <a:r>
                        <a:rPr lang="it-IT" sz="1400" u="sng" noProof="0" dirty="0">
                          <a:sym typeface="Wingdings" panose="05000000000000000000" pitchFamily="2" charset="2"/>
                        </a:rPr>
                        <a:t>»||</a:t>
                      </a:r>
                    </a:p>
                    <a:p>
                      <a:r>
                        <a:rPr lang="it-IT" sz="1400" u="sng" noProof="0" dirty="0" err="1">
                          <a:sym typeface="Wingdings" panose="05000000000000000000" pitchFamily="2" charset="2"/>
                        </a:rPr>
                        <a:t>UserPage</a:t>
                      </a:r>
                      <a:r>
                        <a:rPr lang="it-IT" sz="1400" u="sng" noProof="0" dirty="0">
                          <a:sym typeface="Wingdings" panose="05000000000000000000" pitchFamily="2" charset="2"/>
                        </a:rPr>
                        <a:t>  click «</a:t>
                      </a:r>
                      <a:r>
                        <a:rPr lang="it-IT" sz="1400" u="sng" noProof="0" dirty="0" err="1">
                          <a:sym typeface="Wingdings" panose="05000000000000000000" pitchFamily="2" charset="2"/>
                        </a:rPr>
                        <a:t>auctionName</a:t>
                      </a:r>
                      <a:r>
                        <a:rPr lang="it-IT" sz="1400" u="sng" noProof="0" dirty="0">
                          <a:sym typeface="Wingdings" panose="05000000000000000000" pitchFamily="2" charset="2"/>
                        </a:rPr>
                        <a:t>»</a:t>
                      </a:r>
                      <a:endParaRPr lang="it-IT" sz="1400" u="sng" noProof="0" dirty="0"/>
                    </a:p>
                  </a:txBody>
                  <a:tcPr marL="99060" marR="99060" marT="60960" marB="60960"/>
                </a:tc>
                <a:tc>
                  <a:txBody>
                    <a:bodyPr/>
                    <a:lstStyle/>
                    <a:p>
                      <a:r>
                        <a:rPr lang="it-IT" sz="1400" noProof="0" dirty="0" err="1"/>
                        <a:t>HideAllElements</a:t>
                      </a:r>
                      <a:r>
                        <a:rPr lang="it-IT" sz="1400" noProof="0" dirty="0"/>
                        <a:t>-&gt;</a:t>
                      </a:r>
                    </a:p>
                    <a:p>
                      <a:r>
                        <a:rPr lang="it-IT" sz="1400" noProof="0" dirty="0"/>
                        <a:t>Mostra i dettagli asta</a:t>
                      </a:r>
                    </a:p>
                  </a:txBody>
                  <a:tcPr marL="99060" marR="99060" marT="60960" marB="60960"/>
                </a:tc>
                <a:tc>
                  <a:txBody>
                    <a:bodyPr/>
                    <a:lstStyle/>
                    <a:p>
                      <a:r>
                        <a:rPr lang="it-IT" sz="1400" noProof="0" dirty="0" err="1"/>
                        <a:t>GET</a:t>
                      </a:r>
                      <a:r>
                        <a:rPr lang="it-IT" sz="1400" noProof="0" dirty="0"/>
                        <a:t>(</a:t>
                      </a:r>
                      <a:r>
                        <a:rPr lang="it-IT" sz="1400" noProof="0" dirty="0" err="1"/>
                        <a:t>AuctionID</a:t>
                      </a:r>
                      <a:r>
                        <a:rPr lang="it-IT" sz="1400" noProof="0" dirty="0"/>
                        <a:t>)</a:t>
                      </a:r>
                    </a:p>
                  </a:txBody>
                  <a:tcPr marL="99060" marR="99060" marT="60960" marB="60960"/>
                </a:tc>
                <a:tc>
                  <a:txBody>
                    <a:bodyPr/>
                    <a:lstStyle/>
                    <a:p>
                      <a:r>
                        <a:rPr lang="it-IT" sz="1400" noProof="0" dirty="0"/>
                        <a:t>Legge i dettagli dell’asta dal DB</a:t>
                      </a:r>
                    </a:p>
                  </a:txBody>
                  <a:tcPr marL="99060" marR="99060" marT="60960" marB="60960"/>
                </a:tc>
                <a:extLst>
                  <a:ext uri="{0D108BD9-81ED-4DB2-BD59-A6C34878D82A}">
                    <a16:rowId xmlns:a16="http://schemas.microsoft.com/office/drawing/2014/main" val="10005"/>
                  </a:ext>
                </a:extLst>
              </a:tr>
              <a:tr h="575841">
                <a:tc>
                  <a:txBody>
                    <a:bodyPr/>
                    <a:lstStyle/>
                    <a:p>
                      <a:r>
                        <a:rPr lang="it-IT" sz="1400" u="sng" noProof="0" dirty="0" err="1"/>
                        <a:t>AuctionDetails</a:t>
                      </a:r>
                      <a:r>
                        <a:rPr lang="it-IT" sz="1400" u="sng" noProof="0" dirty="0"/>
                        <a:t> </a:t>
                      </a:r>
                      <a:r>
                        <a:rPr lang="it-IT" sz="1400" u="sng" noProof="0" dirty="0">
                          <a:sym typeface="Wingdings" panose="05000000000000000000" pitchFamily="2" charset="2"/>
                        </a:rPr>
                        <a:t></a:t>
                      </a:r>
                    </a:p>
                    <a:p>
                      <a:r>
                        <a:rPr lang="it-IT" sz="1400" u="sng" noProof="0" dirty="0">
                          <a:sym typeface="Wingdings" panose="05000000000000000000" pitchFamily="2" charset="2"/>
                        </a:rPr>
                        <a:t>Click «</a:t>
                      </a:r>
                      <a:r>
                        <a:rPr lang="it-IT" sz="1400" u="sng" noProof="0" dirty="0" err="1">
                          <a:sym typeface="Wingdings" panose="05000000000000000000" pitchFamily="2" charset="2"/>
                        </a:rPr>
                        <a:t>close</a:t>
                      </a:r>
                      <a:r>
                        <a:rPr lang="it-IT" sz="1400" u="sng" noProof="0" dirty="0">
                          <a:sym typeface="Wingdings" panose="05000000000000000000" pitchFamily="2" charset="2"/>
                        </a:rPr>
                        <a:t> </a:t>
                      </a:r>
                      <a:r>
                        <a:rPr lang="it-IT" sz="1400" u="sng" noProof="0" dirty="0" err="1">
                          <a:sym typeface="Wingdings" panose="05000000000000000000" pitchFamily="2" charset="2"/>
                        </a:rPr>
                        <a:t>auction</a:t>
                      </a:r>
                      <a:r>
                        <a:rPr lang="it-IT" sz="1400" u="sng" noProof="0" dirty="0">
                          <a:sym typeface="Wingdings" panose="05000000000000000000" pitchFamily="2" charset="2"/>
                        </a:rPr>
                        <a:t>&gt;&gt; </a:t>
                      </a:r>
                      <a:endParaRPr lang="it-IT" sz="1400" u="sng" noProof="0" dirty="0"/>
                    </a:p>
                  </a:txBody>
                  <a:tcPr marL="99060" marR="99060" marT="60960" marB="60960"/>
                </a:tc>
                <a:tc>
                  <a:txBody>
                    <a:bodyPr/>
                    <a:lstStyle/>
                    <a:p>
                      <a:r>
                        <a:rPr lang="it-IT" sz="1400" noProof="0" dirty="0"/>
                        <a:t>Ristampa i dettagli asta</a:t>
                      </a:r>
                    </a:p>
                  </a:txBody>
                  <a:tcPr marL="99060" marR="99060" marT="60960" marB="60960"/>
                </a:tc>
                <a:tc>
                  <a:txBody>
                    <a:bodyPr/>
                    <a:lstStyle/>
                    <a:p>
                      <a:r>
                        <a:rPr lang="it-IT" sz="1400" noProof="0" dirty="0" err="1"/>
                        <a:t>GET</a:t>
                      </a:r>
                      <a:r>
                        <a:rPr lang="it-IT" sz="1400" noProof="0" dirty="0"/>
                        <a:t>(</a:t>
                      </a:r>
                      <a:r>
                        <a:rPr lang="it-IT" sz="1400" noProof="0" dirty="0" err="1"/>
                        <a:t>AuctionId</a:t>
                      </a:r>
                      <a:r>
                        <a:rPr lang="it-IT" sz="1400" noProof="0" dirty="0"/>
                        <a:t>)</a:t>
                      </a:r>
                    </a:p>
                  </a:txBody>
                  <a:tcPr marL="99060" marR="99060" marT="60960" marB="60960"/>
                </a:tc>
                <a:tc>
                  <a:txBody>
                    <a:bodyPr/>
                    <a:lstStyle/>
                    <a:p>
                      <a:r>
                        <a:rPr lang="it-IT" sz="1400" noProof="0" dirty="0"/>
                        <a:t>Aggiorna il DB settando lasta come chiusa (se possibile)</a:t>
                      </a:r>
                    </a:p>
                  </a:txBody>
                  <a:tcPr marL="99060" marR="99060" marT="60960" marB="60960"/>
                </a:tc>
                <a:extLst>
                  <a:ext uri="{0D108BD9-81ED-4DB2-BD59-A6C34878D82A}">
                    <a16:rowId xmlns:a16="http://schemas.microsoft.com/office/drawing/2014/main" val="10006"/>
                  </a:ext>
                </a:extLst>
              </a:tr>
              <a:tr h="264951">
                <a:tc>
                  <a:txBody>
                    <a:bodyPr/>
                    <a:lstStyle/>
                    <a:p>
                      <a:r>
                        <a:rPr lang="it-IT" sz="1400" u="sng" noProof="0" dirty="0" err="1"/>
                        <a:t>AuctionDetails</a:t>
                      </a:r>
                      <a:r>
                        <a:rPr lang="it-IT" sz="1400" u="sng" noProof="0" dirty="0"/>
                        <a:t> </a:t>
                      </a:r>
                      <a:r>
                        <a:rPr lang="it-IT" sz="1400" u="sng" noProof="0" dirty="0">
                          <a:sym typeface="Wingdings" panose="05000000000000000000" pitchFamily="2" charset="2"/>
                        </a:rPr>
                        <a:t> </a:t>
                      </a:r>
                      <a:r>
                        <a:rPr lang="it-IT" sz="1400" u="sng" noProof="0" dirty="0" err="1">
                          <a:sym typeface="Wingdings" panose="05000000000000000000" pitchFamily="2" charset="2"/>
                        </a:rPr>
                        <a:t>offerFormsubmit</a:t>
                      </a:r>
                      <a:endParaRPr lang="it-IT" sz="1400" u="sng" noProof="0" dirty="0"/>
                    </a:p>
                  </a:txBody>
                  <a:tcPr marL="99060" marR="99060" marT="60960" marB="60960"/>
                </a:tc>
                <a:tc>
                  <a:txBody>
                    <a:bodyPr/>
                    <a:lstStyle/>
                    <a:p>
                      <a:r>
                        <a:rPr lang="it-IT" sz="1400" noProof="0" dirty="0"/>
                        <a:t>Controllo dati</a:t>
                      </a:r>
                    </a:p>
                  </a:txBody>
                  <a:tcPr marL="99060" marR="99060" marT="60960" marB="60960"/>
                </a:tc>
                <a:tc>
                  <a:txBody>
                    <a:bodyPr/>
                    <a:lstStyle/>
                    <a:p>
                      <a:r>
                        <a:rPr lang="it-IT" sz="1400" noProof="0" dirty="0"/>
                        <a:t>POST(</a:t>
                      </a:r>
                      <a:r>
                        <a:rPr lang="it-IT" sz="1400" noProof="0" dirty="0" err="1"/>
                        <a:t>AuctionId,Offer</a:t>
                      </a:r>
                      <a:r>
                        <a:rPr lang="it-IT" sz="1400" noProof="0" dirty="0"/>
                        <a:t>)</a:t>
                      </a:r>
                    </a:p>
                  </a:txBody>
                  <a:tcPr marL="99060" marR="99060" marT="60960" marB="60960"/>
                </a:tc>
                <a:tc>
                  <a:txBody>
                    <a:bodyPr/>
                    <a:lstStyle/>
                    <a:p>
                      <a:r>
                        <a:rPr lang="it-IT" sz="1400" noProof="0" dirty="0"/>
                        <a:t>Creazione Offerta</a:t>
                      </a:r>
                    </a:p>
                  </a:txBody>
                  <a:tcPr marL="99060" marR="99060" marT="60960" marB="60960"/>
                </a:tc>
                <a:extLst>
                  <a:ext uri="{0D108BD9-81ED-4DB2-BD59-A6C34878D82A}">
                    <a16:rowId xmlns:a16="http://schemas.microsoft.com/office/drawing/2014/main" val="10007"/>
                  </a:ext>
                </a:extLst>
              </a:tr>
              <a:tr h="264951">
                <a:tc>
                  <a:txBody>
                    <a:bodyPr/>
                    <a:lstStyle/>
                    <a:p>
                      <a:r>
                        <a:rPr lang="it-IT" sz="1400" u="sng" noProof="0" dirty="0" err="1"/>
                        <a:t>UserPage</a:t>
                      </a:r>
                      <a:r>
                        <a:rPr lang="it-IT" sz="1400" u="sng" noProof="0" dirty="0"/>
                        <a:t>-&gt;</a:t>
                      </a:r>
                      <a:r>
                        <a:rPr lang="it-IT" sz="1400" u="sng" noProof="0" dirty="0" err="1"/>
                        <a:t>click»CreateAuction</a:t>
                      </a:r>
                      <a:r>
                        <a:rPr lang="it-IT" sz="1400" u="sng" noProof="0" dirty="0"/>
                        <a:t>»</a:t>
                      </a:r>
                      <a:r>
                        <a:rPr lang="it-IT" sz="1400" u="sng" noProof="0" dirty="0">
                          <a:sym typeface="Wingdings" panose="05000000000000000000" pitchFamily="2" charset="2"/>
                        </a:rPr>
                        <a:t> </a:t>
                      </a:r>
                      <a:r>
                        <a:rPr lang="it-IT" sz="1400" u="sng" noProof="0" dirty="0" err="1">
                          <a:sym typeface="Wingdings" panose="05000000000000000000" pitchFamily="2" charset="2"/>
                        </a:rPr>
                        <a:t>formsubmit</a:t>
                      </a:r>
                      <a:endParaRPr lang="it-IT" sz="1400" u="sng" noProof="0" dirty="0"/>
                    </a:p>
                  </a:txBody>
                  <a:tcPr marL="99060" marR="9906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t>Controllo dati</a:t>
                      </a:r>
                    </a:p>
                  </a:txBody>
                  <a:tcPr marL="99060" marR="99060" marT="60960" marB="60960"/>
                </a:tc>
                <a:tc>
                  <a:txBody>
                    <a:bodyPr/>
                    <a:lstStyle/>
                    <a:p>
                      <a:r>
                        <a:rPr lang="it-IT" sz="1400" noProof="0" dirty="0"/>
                        <a:t>POST(</a:t>
                      </a:r>
                      <a:r>
                        <a:rPr lang="it-IT" sz="1400" noProof="0" dirty="0" err="1"/>
                        <a:t>Img,name,desc</a:t>
                      </a:r>
                      <a:r>
                        <a:rPr lang="it-IT" sz="1400" noProof="0" dirty="0"/>
                        <a:t>….)</a:t>
                      </a:r>
                    </a:p>
                  </a:txBody>
                  <a:tcPr marL="99060" marR="99060" marT="60960" marB="60960"/>
                </a:tc>
                <a:tc>
                  <a:txBody>
                    <a:bodyPr/>
                    <a:lstStyle/>
                    <a:p>
                      <a:r>
                        <a:rPr lang="it-IT" sz="1400" noProof="0" dirty="0"/>
                        <a:t>Crea un Asta</a:t>
                      </a:r>
                    </a:p>
                  </a:txBody>
                  <a:tcPr marL="99060" marR="99060" marT="60960" marB="60960"/>
                </a:tc>
                <a:extLst>
                  <a:ext uri="{0D108BD9-81ED-4DB2-BD59-A6C34878D82A}">
                    <a16:rowId xmlns:a16="http://schemas.microsoft.com/office/drawing/2014/main" val="1930877293"/>
                  </a:ext>
                </a:extLst>
              </a:tr>
              <a:tr h="234657">
                <a:tc>
                  <a:txBody>
                    <a:bodyPr/>
                    <a:lstStyle/>
                    <a:p>
                      <a:r>
                        <a:rPr lang="it-IT" sz="1400" u="sng" noProof="0" dirty="0"/>
                        <a:t>Logout</a:t>
                      </a:r>
                    </a:p>
                  </a:txBody>
                  <a:tcPr marL="99060" marR="99060" marT="60960" marB="60960"/>
                </a:tc>
                <a:tc>
                  <a:txBody>
                    <a:bodyPr/>
                    <a:lstStyle/>
                    <a:p>
                      <a:endParaRPr lang="it-IT" sz="1400" noProof="0" dirty="0"/>
                    </a:p>
                  </a:txBody>
                  <a:tcPr marL="99060" marR="99060" marT="60960" marB="60960"/>
                </a:tc>
                <a:tc>
                  <a:txBody>
                    <a:bodyPr/>
                    <a:lstStyle/>
                    <a:p>
                      <a:r>
                        <a:rPr lang="it-IT" sz="1400" noProof="0" dirty="0"/>
                        <a:t>GET</a:t>
                      </a:r>
                    </a:p>
                  </a:txBody>
                  <a:tcPr marL="99060" marR="99060" marT="60960" marB="60960"/>
                </a:tc>
                <a:tc>
                  <a:txBody>
                    <a:bodyPr/>
                    <a:lstStyle/>
                    <a:p>
                      <a:r>
                        <a:rPr lang="it-IT" sz="1400" noProof="0" dirty="0"/>
                        <a:t>Terminazione della sessione</a:t>
                      </a:r>
                    </a:p>
                  </a:txBody>
                  <a:tcPr marL="99060" marR="99060" marT="60960" marB="60960"/>
                </a:tc>
                <a:extLst>
                  <a:ext uri="{0D108BD9-81ED-4DB2-BD59-A6C34878D82A}">
                    <a16:rowId xmlns:a16="http://schemas.microsoft.com/office/drawing/2014/main" val="157937801"/>
                  </a:ext>
                </a:extLst>
              </a:tr>
            </a:tbl>
          </a:graphicData>
        </a:graphic>
      </p:graphicFrame>
      <p:sp>
        <p:nvSpPr>
          <p:cNvPr id="5" name="Titolo 1">
            <a:extLst>
              <a:ext uri="{FF2B5EF4-FFF2-40B4-BE49-F238E27FC236}">
                <a16:creationId xmlns:a16="http://schemas.microsoft.com/office/drawing/2014/main" id="{87A351D3-1052-4058-A341-076A15338435}"/>
              </a:ext>
            </a:extLst>
          </p:cNvPr>
          <p:cNvSpPr txBox="1">
            <a:spLocks/>
          </p:cNvSpPr>
          <p:nvPr/>
        </p:nvSpPr>
        <p:spPr>
          <a:xfrm>
            <a:off x="2491409" y="-286126"/>
            <a:ext cx="73383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Eventi &amp; Azioni</a:t>
            </a:r>
          </a:p>
        </p:txBody>
      </p:sp>
      <p:sp>
        <p:nvSpPr>
          <p:cNvPr id="8" name="Segnaposto contenuto 2">
            <a:extLst>
              <a:ext uri="{FF2B5EF4-FFF2-40B4-BE49-F238E27FC236}">
                <a16:creationId xmlns:a16="http://schemas.microsoft.com/office/drawing/2014/main" id="{B16E7509-07A9-4C02-85B8-146CFE5EAEC6}"/>
              </a:ext>
            </a:extLst>
          </p:cNvPr>
          <p:cNvSpPr>
            <a:spLocks noGrp="1"/>
          </p:cNvSpPr>
          <p:nvPr>
            <p:ph idx="1"/>
          </p:nvPr>
        </p:nvSpPr>
        <p:spPr>
          <a:xfrm>
            <a:off x="8126895" y="0"/>
            <a:ext cx="3826565" cy="796580"/>
          </a:xfrm>
        </p:spPr>
        <p:txBody>
          <a:bodyPr>
            <a:normAutofit fontScale="70000" lnSpcReduction="20000"/>
          </a:bodyPr>
          <a:lstStyle/>
          <a:p>
            <a:pPr marL="0" indent="0">
              <a:buNone/>
            </a:pPr>
            <a:r>
              <a:rPr lang="it-IT" dirty="0">
                <a:solidFill>
                  <a:srgbClr val="FF0000"/>
                </a:solidFill>
              </a:rPr>
              <a:t>La </a:t>
            </a:r>
            <a:r>
              <a:rPr lang="it-IT" dirty="0" err="1">
                <a:solidFill>
                  <a:srgbClr val="FF0000"/>
                </a:solidFill>
              </a:rPr>
              <a:t>granparte</a:t>
            </a:r>
            <a:r>
              <a:rPr lang="it-IT" dirty="0">
                <a:solidFill>
                  <a:srgbClr val="FF0000"/>
                </a:solidFill>
              </a:rPr>
              <a:t> dei metodi (tranne il Login) è richiamabile sia in Post che in </a:t>
            </a:r>
            <a:r>
              <a:rPr lang="it-IT" dirty="0" err="1">
                <a:solidFill>
                  <a:srgbClr val="FF0000"/>
                </a:solidFill>
              </a:rPr>
              <a:t>Get</a:t>
            </a:r>
            <a:endParaRPr lang="it-IT" dirty="0">
              <a:solidFill>
                <a:srgbClr val="FF0000"/>
              </a:solidFill>
            </a:endParaRPr>
          </a:p>
        </p:txBody>
      </p:sp>
    </p:spTree>
    <p:extLst>
      <p:ext uri="{BB962C8B-B14F-4D97-AF65-F5344CB8AC3E}">
        <p14:creationId xmlns:p14="http://schemas.microsoft.com/office/powerpoint/2010/main" val="119733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A0318E1D-8EE1-400E-A936-A0BD86975F5C}"/>
              </a:ext>
            </a:extLst>
          </p:cNvPr>
          <p:cNvGraphicFramePr>
            <a:graphicFrameLocks noGrp="1"/>
          </p:cNvGraphicFramePr>
          <p:nvPr>
            <p:extLst>
              <p:ext uri="{D42A27DB-BD31-4B8C-83A1-F6EECF244321}">
                <p14:modId xmlns:p14="http://schemas.microsoft.com/office/powerpoint/2010/main" val="2314589372"/>
              </p:ext>
            </p:extLst>
          </p:nvPr>
        </p:nvGraphicFramePr>
        <p:xfrm>
          <a:off x="238540" y="745021"/>
          <a:ext cx="11253553" cy="5597635"/>
        </p:xfrm>
        <a:graphic>
          <a:graphicData uri="http://schemas.openxmlformats.org/drawingml/2006/table">
            <a:tbl>
              <a:tblPr firstRow="1" bandRow="1">
                <a:tableStyleId>{5C22544A-7EE6-4342-B048-85BDC9FD1C3A}</a:tableStyleId>
              </a:tblPr>
              <a:tblGrid>
                <a:gridCol w="4108173">
                  <a:extLst>
                    <a:ext uri="{9D8B030D-6E8A-4147-A177-3AD203B41FA5}">
                      <a16:colId xmlns:a16="http://schemas.microsoft.com/office/drawing/2014/main" val="20000"/>
                    </a:ext>
                  </a:extLst>
                </a:gridCol>
                <a:gridCol w="2451652">
                  <a:extLst>
                    <a:ext uri="{9D8B030D-6E8A-4147-A177-3AD203B41FA5}">
                      <a16:colId xmlns:a16="http://schemas.microsoft.com/office/drawing/2014/main" val="20001"/>
                    </a:ext>
                  </a:extLst>
                </a:gridCol>
                <a:gridCol w="2108073">
                  <a:extLst>
                    <a:ext uri="{9D8B030D-6E8A-4147-A177-3AD203B41FA5}">
                      <a16:colId xmlns:a16="http://schemas.microsoft.com/office/drawing/2014/main" val="20002"/>
                    </a:ext>
                  </a:extLst>
                </a:gridCol>
                <a:gridCol w="2585655">
                  <a:extLst>
                    <a:ext uri="{9D8B030D-6E8A-4147-A177-3AD203B41FA5}">
                      <a16:colId xmlns:a16="http://schemas.microsoft.com/office/drawing/2014/main" val="20003"/>
                    </a:ext>
                  </a:extLst>
                </a:gridCol>
              </a:tblGrid>
              <a:tr h="399413">
                <a:tc gridSpan="2">
                  <a:txBody>
                    <a:bodyPr/>
                    <a:lstStyle/>
                    <a:p>
                      <a:pPr algn="ctr"/>
                      <a:r>
                        <a:rPr lang="it-IT" sz="1500" b="1" noProof="0" dirty="0"/>
                        <a:t>Client</a:t>
                      </a:r>
                      <a:r>
                        <a:rPr lang="it-IT" sz="1500" b="1" baseline="0" noProof="0" dirty="0"/>
                        <a:t> side</a:t>
                      </a:r>
                      <a:endParaRPr lang="it-IT" sz="1500" b="1" noProof="0" dirty="0"/>
                    </a:p>
                  </a:txBody>
                  <a:tcPr marL="99060" marR="99060" marT="60960" marB="60960"/>
                </a:tc>
                <a:tc hMerge="1">
                  <a:txBody>
                    <a:bodyPr/>
                    <a:lstStyle/>
                    <a:p>
                      <a:endParaRPr lang="en-US" sz="1200" dirty="0"/>
                    </a:p>
                  </a:txBody>
                  <a:tcPr/>
                </a:tc>
                <a:tc gridSpan="2">
                  <a:txBody>
                    <a:bodyPr/>
                    <a:lstStyle/>
                    <a:p>
                      <a:r>
                        <a:rPr lang="it-IT" sz="1500" b="1" noProof="0" dirty="0"/>
                        <a:t>Server side</a:t>
                      </a:r>
                    </a:p>
                  </a:txBody>
                  <a:tcPr marL="99060" marR="99060" marT="60960" marB="60960"/>
                </a:tc>
                <a:tc hMerge="1">
                  <a:txBody>
                    <a:bodyPr/>
                    <a:lstStyle/>
                    <a:p>
                      <a:endParaRPr lang="en-US" sz="1200" dirty="0"/>
                    </a:p>
                  </a:txBody>
                  <a:tcPr/>
                </a:tc>
                <a:extLst>
                  <a:ext uri="{0D108BD9-81ED-4DB2-BD59-A6C34878D82A}">
                    <a16:rowId xmlns:a16="http://schemas.microsoft.com/office/drawing/2014/main" val="10000"/>
                  </a:ext>
                </a:extLst>
              </a:tr>
              <a:tr h="344713">
                <a:tc>
                  <a:txBody>
                    <a:bodyPr/>
                    <a:lstStyle/>
                    <a:p>
                      <a:pPr algn="ctr"/>
                      <a:r>
                        <a:rPr lang="it-IT" sz="1500" b="1" noProof="0" dirty="0"/>
                        <a:t>Evento</a:t>
                      </a:r>
                    </a:p>
                  </a:txBody>
                  <a:tcPr marL="99060" marR="99060" marT="60960" marB="60960"/>
                </a:tc>
                <a:tc>
                  <a:txBody>
                    <a:bodyPr/>
                    <a:lstStyle/>
                    <a:p>
                      <a:pPr algn="ctr"/>
                      <a:r>
                        <a:rPr lang="it-IT" sz="1500" b="1" noProof="0" dirty="0"/>
                        <a:t>Controllore</a:t>
                      </a:r>
                    </a:p>
                  </a:txBody>
                  <a:tcPr marL="99060" marR="99060" marT="60960" marB="60960"/>
                </a:tc>
                <a:tc>
                  <a:txBody>
                    <a:bodyPr/>
                    <a:lstStyle/>
                    <a:p>
                      <a:pPr algn="ctr"/>
                      <a:r>
                        <a:rPr lang="it-IT" sz="1500" b="1" noProof="0" dirty="0"/>
                        <a:t>Evento</a:t>
                      </a:r>
                    </a:p>
                  </a:txBody>
                  <a:tcPr marL="99060" marR="99060" marT="60960" marB="60960"/>
                </a:tc>
                <a:tc>
                  <a:txBody>
                    <a:bodyPr/>
                    <a:lstStyle/>
                    <a:p>
                      <a:pPr algn="ctr"/>
                      <a:r>
                        <a:rPr lang="it-IT" sz="1500" b="1" noProof="0" dirty="0"/>
                        <a:t>Controllore</a:t>
                      </a:r>
                    </a:p>
                  </a:txBody>
                  <a:tcPr marL="99060" marR="99060" marT="60960" marB="60960"/>
                </a:tc>
                <a:extLst>
                  <a:ext uri="{0D108BD9-81ED-4DB2-BD59-A6C34878D82A}">
                    <a16:rowId xmlns:a16="http://schemas.microsoft.com/office/drawing/2014/main" val="10001"/>
                  </a:ext>
                </a:extLst>
              </a:tr>
              <a:tr h="36451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index</a:t>
                      </a:r>
                      <a:r>
                        <a:rPr lang="it-IT" sz="1400" baseline="0" noProof="0" dirty="0"/>
                        <a:t> </a:t>
                      </a:r>
                      <a:r>
                        <a:rPr lang="it-IT" sz="1400" baseline="0" noProof="0" dirty="0">
                          <a:sym typeface="Wingdings" panose="05000000000000000000" pitchFamily="2" charset="2"/>
                        </a:rPr>
                        <a:t> login form  </a:t>
                      </a:r>
                      <a:r>
                        <a:rPr lang="it-IT" sz="1400" baseline="0" noProof="0" dirty="0" err="1">
                          <a:sym typeface="Wingdings" panose="05000000000000000000" pitchFamily="2" charset="2"/>
                        </a:rPr>
                        <a:t>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makeCall</a:t>
                      </a:r>
                      <a:endParaRPr lang="it-IT" sz="1400" noProof="0" dirty="0">
                        <a:solidFill>
                          <a:srgbClr val="FF0000"/>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 username password</a:t>
                      </a:r>
                    </a:p>
                  </a:txBody>
                  <a:tcPr marL="99060" marR="99060" marT="60960" marB="60960"/>
                </a:tc>
                <a:tc>
                  <a:txBody>
                    <a:bodyPr/>
                    <a:lstStyle/>
                    <a:p>
                      <a:r>
                        <a:rPr lang="it-IT" sz="1400" noProof="0" dirty="0" err="1"/>
                        <a:t>CheckLogin</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2"/>
                  </a:ext>
                </a:extLst>
              </a:tr>
              <a:tr h="539551">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solidFill>
                            <a:schemeClr val="tx1"/>
                          </a:solidFill>
                        </a:rPr>
                        <a:t>Home page</a:t>
                      </a:r>
                      <a:r>
                        <a:rPr lang="it-IT" sz="1400" noProof="0" dirty="0">
                          <a:solidFill>
                            <a:schemeClr val="tx1"/>
                          </a:solidFill>
                          <a:sym typeface="Wingdings" panose="05000000000000000000" pitchFamily="2" charset="2"/>
                        </a:rPr>
                        <a:t> load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solidFill>
                            <a:schemeClr val="tx1"/>
                          </a:solidFill>
                          <a:sym typeface="Wingdings" panose="05000000000000000000" pitchFamily="2" charset="2"/>
                        </a:rPr>
                        <a:t>Home page </a:t>
                      </a:r>
                      <a:r>
                        <a:rPr lang="it-IT" sz="1400" noProof="0" dirty="0" err="1">
                          <a:solidFill>
                            <a:schemeClr val="tx1"/>
                          </a:solidFill>
                          <a:sym typeface="Wingdings" panose="05000000000000000000" pitchFamily="2" charset="2"/>
                        </a:rPr>
                        <a:t>search</a:t>
                      </a:r>
                      <a:endParaRPr lang="it-IT" sz="1400" noProof="0" dirty="0">
                        <a:solidFill>
                          <a:schemeClr val="tx1"/>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LoadPage</a:t>
                      </a:r>
                      <a:r>
                        <a:rPr lang="it-IT" sz="1400" noProof="0" dirty="0"/>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fillAuctions</a:t>
                      </a:r>
                      <a:r>
                        <a:rPr lang="it-IT" sz="1400" noProof="0" dirty="0"/>
                        <a:t>()-&gt;</a:t>
                      </a:r>
                      <a:r>
                        <a:rPr lang="it-IT" sz="1400" noProof="0" dirty="0" err="1"/>
                        <a:t>getSuggestions</a:t>
                      </a:r>
                      <a:r>
                        <a:rPr lang="it-IT" sz="1400" noProof="0" dirty="0"/>
                        <a:t>()</a:t>
                      </a: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a:t>
                      </a:r>
                      <a:r>
                        <a:rPr lang="it-IT" sz="1400" baseline="0" noProof="0" dirty="0"/>
                        <a:t> (</a:t>
                      </a:r>
                      <a:r>
                        <a:rPr lang="it-IT" sz="1400" baseline="0" noProof="0" dirty="0" err="1"/>
                        <a:t>JsonIdSuggeriti</a:t>
                      </a:r>
                      <a:r>
                        <a:rPr lang="it-IT" sz="1400" baseline="0" noProof="0" dirty="0"/>
                        <a:t>)</a:t>
                      </a:r>
                      <a:endParaRPr lang="it-IT" sz="1400" noProof="0" dirty="0"/>
                    </a:p>
                  </a:txBody>
                  <a:tcPr marL="99060" marR="99060" marT="60960" marB="60960"/>
                </a:tc>
                <a:tc>
                  <a:txBody>
                    <a:bodyPr/>
                    <a:lstStyle/>
                    <a:p>
                      <a:r>
                        <a:rPr lang="it-IT" sz="1400" noProof="0" dirty="0" err="1"/>
                        <a:t>AuctionSuggestions</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3"/>
                  </a:ext>
                </a:extLst>
              </a:tr>
              <a:tr h="50877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sz="1400" noProof="0" dirty="0"/>
                    </a:p>
                  </a:txBody>
                  <a:tcPr marL="99060" marR="99060" marT="60960" marB="60960"/>
                </a:tc>
                <a:tc>
                  <a:txBody>
                    <a:bodyPr/>
                    <a:lstStyle/>
                    <a:p>
                      <a:r>
                        <a:rPr lang="it-IT" sz="1400" noProof="0" dirty="0"/>
                        <a:t>[se </a:t>
                      </a:r>
                      <a:r>
                        <a:rPr lang="it-IT" sz="1400" noProof="0" dirty="0" err="1"/>
                        <a:t>suggestions</a:t>
                      </a:r>
                      <a:r>
                        <a:rPr lang="it-IT" sz="1400" noProof="0" dirty="0"/>
                        <a:t> è vuota]</a:t>
                      </a:r>
                    </a:p>
                    <a:p>
                      <a:r>
                        <a:rPr lang="it-IT" sz="1400" noProof="0" dirty="0" err="1"/>
                        <a:t>fillAuctions</a:t>
                      </a:r>
                      <a:r>
                        <a:rPr lang="it-IT" sz="1400" noProof="0" dirty="0"/>
                        <a:t>()-&gt;</a:t>
                      </a:r>
                      <a:r>
                        <a:rPr lang="it-IT" sz="1400" noProof="0" dirty="0" err="1"/>
                        <a:t>getAuctions</a:t>
                      </a:r>
                      <a:r>
                        <a:rPr lang="it-IT" sz="1400" noProof="0" dirty="0"/>
                        <a:t>()</a:t>
                      </a:r>
                    </a:p>
                  </a:txBody>
                  <a:tcPr marL="99060" marR="99060" marT="60960" marB="60960"/>
                </a:tc>
                <a:tc>
                  <a:txBody>
                    <a:bodyPr/>
                    <a:lstStyle/>
                    <a:p>
                      <a:r>
                        <a:rPr lang="it-IT" sz="1400" noProof="0" dirty="0" err="1"/>
                        <a:t>GET</a:t>
                      </a:r>
                      <a:r>
                        <a:rPr lang="it-IT" sz="1400" noProof="0" dirty="0"/>
                        <a:t> (</a:t>
                      </a:r>
                      <a:r>
                        <a:rPr lang="it-IT" sz="1400" noProof="0" dirty="0" err="1"/>
                        <a:t>AuctionId</a:t>
                      </a:r>
                      <a:r>
                        <a:rPr lang="it-IT" sz="1400" noProof="0" dirty="0"/>
                        <a:t>)</a:t>
                      </a:r>
                    </a:p>
                  </a:txBody>
                  <a:tcPr marL="99060" marR="99060" marT="60960" marB="60960"/>
                </a:tc>
                <a:tc>
                  <a:txBody>
                    <a:bodyPr/>
                    <a:lstStyle/>
                    <a:p>
                      <a:r>
                        <a:rPr lang="it-IT" sz="1400" noProof="0" dirty="0" err="1"/>
                        <a:t>ShowAuctions</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4"/>
                  </a:ext>
                </a:extLst>
              </a:tr>
              <a:tr h="529459">
                <a:tc>
                  <a:txBody>
                    <a:bodyPr/>
                    <a:lstStyle/>
                    <a:p>
                      <a:r>
                        <a:rPr lang="it-IT" sz="1400" noProof="0" dirty="0"/>
                        <a:t>Home page </a:t>
                      </a:r>
                      <a:r>
                        <a:rPr lang="it-IT" sz="1400" noProof="0" dirty="0">
                          <a:sym typeface="Wingdings" panose="05000000000000000000" pitchFamily="2" charset="2"/>
                        </a:rPr>
                        <a:t> click «</a:t>
                      </a:r>
                      <a:r>
                        <a:rPr lang="it-IT" sz="1400" noProof="0" dirty="0" err="1">
                          <a:sym typeface="Wingdings" panose="05000000000000000000" pitchFamily="2" charset="2"/>
                        </a:rPr>
                        <a:t>userProfile</a:t>
                      </a:r>
                      <a:r>
                        <a:rPr lang="it-IT" sz="1400" noProof="0" dirty="0">
                          <a:sym typeface="Wingdings" panose="05000000000000000000" pitchFamily="2" charset="2"/>
                        </a:rPr>
                        <a:t>» </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makeCall</a:t>
                      </a:r>
                      <a:endParaRPr lang="it-IT" sz="1400" noProof="0" dirty="0">
                        <a:solidFill>
                          <a:srgbClr val="FF0000"/>
                        </a:solidFill>
                      </a:endParaRPr>
                    </a:p>
                  </a:txBody>
                  <a:tcPr marL="99060" marR="99060" marT="60960" marB="60960"/>
                </a:tc>
                <a:tc>
                  <a:txBody>
                    <a:bodyPr/>
                    <a:lstStyle/>
                    <a:p>
                      <a:r>
                        <a:rPr lang="it-IT" sz="1400" noProof="0" dirty="0"/>
                        <a:t>POST(</a:t>
                      </a:r>
                      <a:r>
                        <a:rPr lang="it-IT" sz="1400" noProof="0" dirty="0" err="1"/>
                        <a:t>UserId</a:t>
                      </a:r>
                      <a:r>
                        <a:rPr lang="it-IT" sz="1400" noProof="0" dirty="0"/>
                        <a:t>)</a:t>
                      </a:r>
                    </a:p>
                  </a:txBody>
                  <a:tcPr marL="99060" marR="99060" marT="60960" marB="60960"/>
                </a:tc>
                <a:tc>
                  <a:txBody>
                    <a:bodyPr/>
                    <a:lstStyle/>
                    <a:p>
                      <a:r>
                        <a:rPr lang="it-IT" sz="1400" noProof="0" dirty="0" err="1"/>
                        <a:t>GetUserProfileData</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28954086"/>
                  </a:ext>
                </a:extLst>
              </a:tr>
              <a:tr h="608462">
                <a:tc>
                  <a:txBody>
                    <a:bodyPr/>
                    <a:lstStyle/>
                    <a:p>
                      <a:r>
                        <a:rPr lang="it-IT" sz="1400" noProof="0" dirty="0"/>
                        <a:t>Home page</a:t>
                      </a:r>
                      <a:r>
                        <a:rPr lang="it-IT" sz="1400" noProof="0" dirty="0">
                          <a:sym typeface="Wingdings" panose="05000000000000000000" pitchFamily="2" charset="2"/>
                        </a:rPr>
                        <a:t> elenco aste click «</a:t>
                      </a:r>
                      <a:r>
                        <a:rPr lang="it-IT" sz="1400" noProof="0" dirty="0" err="1">
                          <a:sym typeface="Wingdings" panose="05000000000000000000" pitchFamily="2" charset="2"/>
                        </a:rPr>
                        <a:t>showDetails</a:t>
                      </a:r>
                      <a:r>
                        <a:rPr lang="it-IT" sz="1400" noProof="0" dirty="0">
                          <a:sym typeface="Wingdings" panose="05000000000000000000" pitchFamily="2" charset="2"/>
                        </a:rPr>
                        <a:t>»||</a:t>
                      </a:r>
                    </a:p>
                    <a:p>
                      <a:r>
                        <a:rPr lang="it-IT" sz="1400" noProof="0" dirty="0" err="1">
                          <a:sym typeface="Wingdings" panose="05000000000000000000" pitchFamily="2" charset="2"/>
                        </a:rPr>
                        <a:t>UserPage</a:t>
                      </a:r>
                      <a:r>
                        <a:rPr lang="it-IT" sz="1400" noProof="0" dirty="0">
                          <a:sym typeface="Wingdings" panose="05000000000000000000" pitchFamily="2" charset="2"/>
                        </a:rPr>
                        <a:t>  click «</a:t>
                      </a:r>
                      <a:r>
                        <a:rPr lang="it-IT" sz="1400" noProof="0" dirty="0" err="1">
                          <a:sym typeface="Wingdings" panose="05000000000000000000" pitchFamily="2" charset="2"/>
                        </a:rPr>
                        <a:t>auctionName</a:t>
                      </a:r>
                      <a:r>
                        <a:rPr lang="it-IT" sz="1400" noProof="0" dirty="0">
                          <a:sym typeface="Wingdings" panose="05000000000000000000" pitchFamily="2" charset="2"/>
                        </a:rPr>
                        <a: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retriveData</a:t>
                      </a:r>
                      <a:r>
                        <a:rPr lang="it-IT" sz="1400" noProof="0" dirty="0"/>
                        <a:t>()</a:t>
                      </a:r>
                      <a:endParaRPr lang="it-IT" sz="1400" noProof="0" dirty="0">
                        <a:solidFill>
                          <a:srgbClr val="FF0000"/>
                        </a:solidFill>
                      </a:endParaRPr>
                    </a:p>
                  </a:txBody>
                  <a:tcPr marL="99060" marR="99060" marT="60960" marB="60960"/>
                </a:tc>
                <a:tc>
                  <a:txBody>
                    <a:bodyPr/>
                    <a:lstStyle/>
                    <a:p>
                      <a:r>
                        <a:rPr lang="it-IT" sz="1400" noProof="0" dirty="0" err="1"/>
                        <a:t>GET</a:t>
                      </a:r>
                      <a:r>
                        <a:rPr lang="it-IT" sz="1400" noProof="0" dirty="0"/>
                        <a:t>(</a:t>
                      </a:r>
                      <a:r>
                        <a:rPr lang="it-IT" sz="1400" noProof="0" dirty="0" err="1"/>
                        <a:t>AuctionID</a:t>
                      </a:r>
                      <a:r>
                        <a:rPr lang="it-IT" sz="1400" noProof="0" dirty="0"/>
                        <a:t>)</a:t>
                      </a:r>
                    </a:p>
                  </a:txBody>
                  <a:tcPr marL="99060" marR="99060" marT="60960" marB="60960"/>
                </a:tc>
                <a:tc>
                  <a:txBody>
                    <a:bodyPr/>
                    <a:lstStyle/>
                    <a:p>
                      <a:r>
                        <a:rPr lang="it-IT" sz="1400" noProof="0" dirty="0" err="1"/>
                        <a:t>ShowAuctionDetails</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5"/>
                  </a:ext>
                </a:extLst>
              </a:tr>
              <a:tr h="575841">
                <a:tc>
                  <a:txBody>
                    <a:bodyPr/>
                    <a:lstStyle/>
                    <a:p>
                      <a:r>
                        <a:rPr lang="it-IT" sz="1400" noProof="0" dirty="0" err="1"/>
                        <a:t>AuctionDetails</a:t>
                      </a:r>
                      <a:r>
                        <a:rPr lang="it-IT" sz="1400" noProof="0" dirty="0"/>
                        <a:t> </a:t>
                      </a:r>
                      <a:r>
                        <a:rPr lang="it-IT" sz="1400" noProof="0" dirty="0">
                          <a:sym typeface="Wingdings" panose="05000000000000000000" pitchFamily="2" charset="2"/>
                        </a:rPr>
                        <a:t></a:t>
                      </a:r>
                    </a:p>
                    <a:p>
                      <a:r>
                        <a:rPr lang="it-IT" sz="1400" noProof="0" dirty="0">
                          <a:sym typeface="Wingdings" panose="05000000000000000000" pitchFamily="2" charset="2"/>
                        </a:rPr>
                        <a:t>Click «</a:t>
                      </a:r>
                      <a:r>
                        <a:rPr lang="it-IT" sz="1400" noProof="0" dirty="0" err="1">
                          <a:sym typeface="Wingdings" panose="05000000000000000000" pitchFamily="2" charset="2"/>
                        </a:rPr>
                        <a:t>close</a:t>
                      </a:r>
                      <a:r>
                        <a:rPr lang="it-IT" sz="1400" noProof="0" dirty="0">
                          <a:sym typeface="Wingdings" panose="05000000000000000000" pitchFamily="2" charset="2"/>
                        </a:rPr>
                        <a:t> </a:t>
                      </a:r>
                      <a:r>
                        <a:rPr lang="it-IT" sz="1400" noProof="0" dirty="0" err="1">
                          <a:sym typeface="Wingdings" panose="05000000000000000000" pitchFamily="2" charset="2"/>
                        </a:rPr>
                        <a:t>auction</a:t>
                      </a:r>
                      <a:r>
                        <a:rPr lang="it-IT" sz="1400" noProof="0" dirty="0">
                          <a:sym typeface="Wingdings" panose="05000000000000000000" pitchFamily="2" charset="2"/>
                        </a:rPr>
                        <a:t>&gt;&gt; </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solidFill>
                            <a:schemeClr val="tx1"/>
                          </a:solidFill>
                        </a:rPr>
                        <a:t>closeAuction</a:t>
                      </a:r>
                      <a:r>
                        <a:rPr lang="it-IT" sz="1400" noProof="0" dirty="0">
                          <a:solidFill>
                            <a:schemeClr val="tx1"/>
                          </a:solidFill>
                        </a:rPr>
                        <a:t>(id)</a:t>
                      </a:r>
                    </a:p>
                  </a:txBody>
                  <a:tcPr marL="99060" marR="99060" marT="60960" marB="60960"/>
                </a:tc>
                <a:tc>
                  <a:txBody>
                    <a:bodyPr/>
                    <a:lstStyle/>
                    <a:p>
                      <a:r>
                        <a:rPr lang="it-IT" sz="1400" noProof="0" dirty="0" err="1"/>
                        <a:t>GET</a:t>
                      </a:r>
                      <a:r>
                        <a:rPr lang="it-IT" sz="1400" noProof="0" dirty="0"/>
                        <a:t>(</a:t>
                      </a:r>
                      <a:r>
                        <a:rPr lang="it-IT" sz="1400" noProof="0" dirty="0" err="1"/>
                        <a:t>AuctionId</a:t>
                      </a:r>
                      <a:r>
                        <a:rPr lang="it-IT" sz="1400" noProof="0" dirty="0"/>
                        <a:t>)</a:t>
                      </a:r>
                    </a:p>
                  </a:txBody>
                  <a:tcPr marL="99060" marR="99060" marT="60960" marB="60960"/>
                </a:tc>
                <a:tc>
                  <a:txBody>
                    <a:bodyPr/>
                    <a:lstStyle/>
                    <a:p>
                      <a:r>
                        <a:rPr lang="it-IT" sz="1400" noProof="0" dirty="0" err="1"/>
                        <a:t>CloseAuctions</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6"/>
                  </a:ext>
                </a:extLst>
              </a:tr>
              <a:tr h="486262">
                <a:tc>
                  <a:txBody>
                    <a:bodyPr/>
                    <a:lstStyle/>
                    <a:p>
                      <a:r>
                        <a:rPr lang="it-IT" sz="1400" noProof="0" dirty="0" err="1"/>
                        <a:t>AuctionDetails</a:t>
                      </a:r>
                      <a:r>
                        <a:rPr lang="it-IT" sz="1400" noProof="0" dirty="0"/>
                        <a:t> </a:t>
                      </a:r>
                      <a:r>
                        <a:rPr lang="it-IT" sz="1400" noProof="0" dirty="0">
                          <a:sym typeface="Wingdings" panose="05000000000000000000" pitchFamily="2" charset="2"/>
                        </a:rPr>
                        <a:t> </a:t>
                      </a:r>
                      <a:r>
                        <a:rPr lang="it-IT" sz="1400" noProof="0" dirty="0" err="1">
                          <a:sym typeface="Wingdings" panose="05000000000000000000" pitchFamily="2" charset="2"/>
                        </a:rPr>
                        <a:t>offerFormsubmit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offertCreation</a:t>
                      </a:r>
                      <a:r>
                        <a:rPr lang="it-IT" sz="1400" noProof="0" dirty="0"/>
                        <a:t>(</a:t>
                      </a:r>
                      <a:r>
                        <a:rPr lang="it-IT" sz="1400" noProof="0" dirty="0" err="1"/>
                        <a:t>form</a:t>
                      </a:r>
                      <a:r>
                        <a:rPr lang="it-IT" sz="1400" noProof="0" dirty="0"/>
                        <a:t>)</a:t>
                      </a:r>
                      <a:endParaRPr lang="it-IT" sz="1400" noProof="0" dirty="0">
                        <a:solidFill>
                          <a:srgbClr val="FF0000"/>
                        </a:solidFill>
                      </a:endParaRPr>
                    </a:p>
                  </a:txBody>
                  <a:tcPr marL="99060" marR="99060" marT="60960" marB="60960"/>
                </a:tc>
                <a:tc>
                  <a:txBody>
                    <a:bodyPr/>
                    <a:lstStyle/>
                    <a:p>
                      <a:r>
                        <a:rPr lang="it-IT" sz="1400" noProof="0" dirty="0"/>
                        <a:t>POST(</a:t>
                      </a:r>
                      <a:r>
                        <a:rPr lang="it-IT" sz="1400" noProof="0" dirty="0" err="1"/>
                        <a:t>AuctionId,Offer</a:t>
                      </a:r>
                      <a:r>
                        <a:rPr lang="it-IT" sz="1400" noProof="0" dirty="0"/>
                        <a:t>)</a:t>
                      </a:r>
                    </a:p>
                  </a:txBody>
                  <a:tcPr marL="99060" marR="99060" marT="60960" marB="60960"/>
                </a:tc>
                <a:tc>
                  <a:txBody>
                    <a:bodyPr/>
                    <a:lstStyle/>
                    <a:p>
                      <a:r>
                        <a:rPr lang="it-IT" sz="1400" noProof="0" dirty="0" err="1"/>
                        <a:t>CreateOffert</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0007"/>
                  </a:ext>
                </a:extLst>
              </a:tr>
              <a:tr h="486262">
                <a:tc>
                  <a:txBody>
                    <a:bodyPr/>
                    <a:lstStyle/>
                    <a:p>
                      <a:r>
                        <a:rPr lang="it-IT" sz="1400" u="sng" noProof="0" dirty="0" err="1"/>
                        <a:t>UserPage</a:t>
                      </a:r>
                      <a:r>
                        <a:rPr lang="it-IT" sz="1400" u="sng" noProof="0" dirty="0"/>
                        <a:t>-&gt;</a:t>
                      </a:r>
                      <a:r>
                        <a:rPr lang="it-IT" sz="1400" u="sng" noProof="0" dirty="0" err="1"/>
                        <a:t>click»CreateAuction</a:t>
                      </a:r>
                      <a:r>
                        <a:rPr lang="it-IT" sz="1400" u="sng" noProof="0" dirty="0"/>
                        <a:t>»</a:t>
                      </a:r>
                      <a:r>
                        <a:rPr lang="it-IT" sz="1400" u="sng" noProof="0" dirty="0">
                          <a:sym typeface="Wingdings" panose="05000000000000000000" pitchFamily="2" charset="2"/>
                        </a:rPr>
                        <a:t> </a:t>
                      </a:r>
                      <a:r>
                        <a:rPr lang="it-IT" sz="1400" u="sng" noProof="0" dirty="0" err="1">
                          <a:sym typeface="Wingdings" panose="05000000000000000000" pitchFamily="2" charset="2"/>
                        </a:rPr>
                        <a:t>formsubmit</a:t>
                      </a:r>
                      <a:endParaRPr lang="it-IT" sz="1400" u="sng" noProof="0" dirty="0"/>
                    </a:p>
                  </a:txBody>
                  <a:tcPr marL="99060" marR="9906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t>Function</a:t>
                      </a:r>
                      <a:r>
                        <a:rPr lang="it-IT" sz="1400" noProof="0" dirty="0"/>
                        <a:t> </a:t>
                      </a:r>
                      <a:r>
                        <a:rPr lang="it-IT" sz="1400" noProof="0" dirty="0" err="1"/>
                        <a:t>sendAuctionCreation</a:t>
                      </a:r>
                      <a:endParaRPr lang="it-IT" sz="1400" noProof="0" dirty="0"/>
                    </a:p>
                  </a:txBody>
                  <a:tcPr marL="99060" marR="9906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t>POST(</a:t>
                      </a:r>
                      <a:r>
                        <a:rPr lang="it-IT" sz="1400" noProof="0" dirty="0" err="1"/>
                        <a:t>Img,name,desc</a:t>
                      </a:r>
                      <a:r>
                        <a:rPr lang="it-IT" sz="1400" noProof="0" dirty="0"/>
                        <a:t>….)</a:t>
                      </a:r>
                    </a:p>
                  </a:txBody>
                  <a:tcPr marL="99060" marR="99060" marT="60960" marB="60960"/>
                </a:tc>
                <a:tc>
                  <a:txBody>
                    <a:bodyPr/>
                    <a:lstStyle/>
                    <a:p>
                      <a:r>
                        <a:rPr lang="it-IT" sz="1400" noProof="0" dirty="0" err="1"/>
                        <a:t>CreateAuction</a:t>
                      </a:r>
                      <a:r>
                        <a:rPr lang="it-IT" sz="1400" noProof="0" dirty="0"/>
                        <a: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3226185616"/>
                  </a:ext>
                </a:extLst>
              </a:tr>
              <a:tr h="486262">
                <a:tc>
                  <a:txBody>
                    <a:bodyPr/>
                    <a:lstStyle/>
                    <a:p>
                      <a:r>
                        <a:rPr lang="it-IT" sz="1400" noProof="0" dirty="0"/>
                        <a:t>Logout</a:t>
                      </a:r>
                    </a:p>
                  </a:txBody>
                  <a:tcPr marL="99060" marR="99060" marT="60960" marB="60960"/>
                </a:tc>
                <a:tc>
                  <a:txBody>
                    <a:bodyPr/>
                    <a:lstStyle/>
                    <a:p>
                      <a:endParaRPr lang="it-IT" sz="1400" noProof="0" dirty="0"/>
                    </a:p>
                  </a:txBody>
                  <a:tcPr marL="99060" marR="99060" marT="60960" marB="60960"/>
                </a:tc>
                <a:tc>
                  <a:txBody>
                    <a:bodyPr/>
                    <a:lstStyle/>
                    <a:p>
                      <a:r>
                        <a:rPr lang="it-IT" sz="1400" noProof="0" dirty="0"/>
                        <a:t>GET</a:t>
                      </a:r>
                    </a:p>
                  </a:txBody>
                  <a:tcPr marL="99060" marR="99060" marT="60960" marB="60960"/>
                </a:tc>
                <a:tc>
                  <a:txBody>
                    <a:bodyPr/>
                    <a:lstStyle/>
                    <a:p>
                      <a:r>
                        <a:rPr lang="it-IT" sz="1400" noProof="0" dirty="0"/>
                        <a:t>Logout(</a:t>
                      </a:r>
                      <a:r>
                        <a:rPr lang="it-IT" sz="1400" noProof="0" dirty="0" err="1"/>
                        <a:t>serverlet</a:t>
                      </a:r>
                      <a:r>
                        <a:rPr lang="it-IT" sz="1400" noProof="0" dirty="0"/>
                        <a:t>)</a:t>
                      </a:r>
                    </a:p>
                  </a:txBody>
                  <a:tcPr marL="99060" marR="99060" marT="60960" marB="60960"/>
                </a:tc>
                <a:extLst>
                  <a:ext uri="{0D108BD9-81ED-4DB2-BD59-A6C34878D82A}">
                    <a16:rowId xmlns:a16="http://schemas.microsoft.com/office/drawing/2014/main" val="157937801"/>
                  </a:ext>
                </a:extLst>
              </a:tr>
            </a:tbl>
          </a:graphicData>
        </a:graphic>
      </p:graphicFrame>
      <p:sp>
        <p:nvSpPr>
          <p:cNvPr id="5" name="Titolo 1">
            <a:extLst>
              <a:ext uri="{FF2B5EF4-FFF2-40B4-BE49-F238E27FC236}">
                <a16:creationId xmlns:a16="http://schemas.microsoft.com/office/drawing/2014/main" id="{87A351D3-1052-4058-A341-076A15338435}"/>
              </a:ext>
            </a:extLst>
          </p:cNvPr>
          <p:cNvSpPr txBox="1">
            <a:spLocks/>
          </p:cNvSpPr>
          <p:nvPr/>
        </p:nvSpPr>
        <p:spPr>
          <a:xfrm>
            <a:off x="2491409" y="-286126"/>
            <a:ext cx="73383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Controller &amp; </a:t>
            </a:r>
            <a:r>
              <a:rPr lang="it-IT" dirty="0" err="1"/>
              <a:t>EventHandler</a:t>
            </a:r>
            <a:endParaRPr lang="it-IT" dirty="0"/>
          </a:p>
        </p:txBody>
      </p:sp>
      <p:sp>
        <p:nvSpPr>
          <p:cNvPr id="8" name="Segnaposto contenuto 2">
            <a:extLst>
              <a:ext uri="{FF2B5EF4-FFF2-40B4-BE49-F238E27FC236}">
                <a16:creationId xmlns:a16="http://schemas.microsoft.com/office/drawing/2014/main" id="{B16E7509-07A9-4C02-85B8-146CFE5EAEC6}"/>
              </a:ext>
            </a:extLst>
          </p:cNvPr>
          <p:cNvSpPr>
            <a:spLocks noGrp="1"/>
          </p:cNvSpPr>
          <p:nvPr>
            <p:ph idx="1"/>
          </p:nvPr>
        </p:nvSpPr>
        <p:spPr>
          <a:xfrm>
            <a:off x="0" y="104582"/>
            <a:ext cx="3826565" cy="796580"/>
          </a:xfrm>
        </p:spPr>
        <p:txBody>
          <a:bodyPr>
            <a:normAutofit lnSpcReduction="10000"/>
          </a:bodyPr>
          <a:lstStyle/>
          <a:p>
            <a:pPr marL="0" indent="0">
              <a:buNone/>
            </a:pPr>
            <a:r>
              <a:rPr lang="it-IT" dirty="0" err="1">
                <a:solidFill>
                  <a:srgbClr val="FF0000"/>
                </a:solidFill>
              </a:rPr>
              <a:t>makeCall</a:t>
            </a:r>
            <a:r>
              <a:rPr lang="it-IT" dirty="0">
                <a:solidFill>
                  <a:srgbClr val="FF0000"/>
                </a:solidFill>
              </a:rPr>
              <a:t> indica una richiesta HTTP asincrona</a:t>
            </a:r>
          </a:p>
        </p:txBody>
      </p:sp>
    </p:spTree>
    <p:extLst>
      <p:ext uri="{BB962C8B-B14F-4D97-AF65-F5344CB8AC3E}">
        <p14:creationId xmlns:p14="http://schemas.microsoft.com/office/powerpoint/2010/main" val="370976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8BA4A-EB47-45F3-A645-499BE513AFAE}"/>
              </a:ext>
            </a:extLst>
          </p:cNvPr>
          <p:cNvSpPr>
            <a:spLocks noGrp="1"/>
          </p:cNvSpPr>
          <p:nvPr>
            <p:ph type="title"/>
          </p:nvPr>
        </p:nvSpPr>
        <p:spPr/>
        <p:txBody>
          <a:bodyPr/>
          <a:lstStyle/>
          <a:p>
            <a:r>
              <a:rPr lang="it-IT" dirty="0"/>
              <a:t>Specifiche(1/2)</a:t>
            </a:r>
          </a:p>
        </p:txBody>
      </p:sp>
      <p:sp>
        <p:nvSpPr>
          <p:cNvPr id="3" name="Segnaposto contenuto 2">
            <a:extLst>
              <a:ext uri="{FF2B5EF4-FFF2-40B4-BE49-F238E27FC236}">
                <a16:creationId xmlns:a16="http://schemas.microsoft.com/office/drawing/2014/main" id="{FD58F612-2B84-447C-9C27-46024C1EF869}"/>
              </a:ext>
            </a:extLst>
          </p:cNvPr>
          <p:cNvSpPr>
            <a:spLocks noGrp="1"/>
          </p:cNvSpPr>
          <p:nvPr>
            <p:ph idx="1"/>
          </p:nvPr>
        </p:nvSpPr>
        <p:spPr>
          <a:xfrm>
            <a:off x="838200" y="1785868"/>
            <a:ext cx="10515600" cy="4351338"/>
          </a:xfrm>
        </p:spPr>
        <p:txBody>
          <a:bodyPr>
            <a:normAutofit fontScale="62500" lnSpcReduction="20000"/>
          </a:bodyPr>
          <a:lstStyle/>
          <a:p>
            <a:r>
              <a:rPr lang="it-IT" dirty="0">
                <a:latin typeface="+mj-lt"/>
              </a:rPr>
              <a:t> Un’applicazione web consente la gestione di aste online. Gli utenti accedono tramite login e possono vendere e acquistare all’asta. La HOME page contiene due link, uno per accedere alla pagina VENDO e uno per accedere alla pagina ACQUISTO. La pagina VENDO mostra una lista delle aste create dall’utente e non ancora chiuse, una lista delle aste da lui create e chiuse e una </a:t>
            </a:r>
            <a:r>
              <a:rPr lang="it-IT" dirty="0" err="1">
                <a:latin typeface="+mj-lt"/>
              </a:rPr>
              <a:t>form</a:t>
            </a:r>
            <a:r>
              <a:rPr lang="it-IT" dirty="0">
                <a:latin typeface="+mj-lt"/>
              </a:rPr>
              <a:t> per creare un nuovo articolo e una nuova asta per venderlo. L'asta comprende l’articolo da mettere in vendita (codice, nome, descrizione, immagine), prezzo iniziale, rialzo minimo di ogni offerta (espresso come un numero intero di euro) e una scadenza (data e ora, es 19-04-2021 alle 24:00). La lista delle aste è ordinata per </a:t>
            </a:r>
            <a:r>
              <a:rPr lang="it-IT" dirty="0" err="1">
                <a:latin typeface="+mj-lt"/>
              </a:rPr>
              <a:t>data+ora</a:t>
            </a:r>
            <a:r>
              <a:rPr lang="it-IT" dirty="0">
                <a:latin typeface="+mj-lt"/>
              </a:rPr>
              <a:t> crescente. L’elenco riporta: codice e nome dell’articolo, offerta massima, tempo mancante (numero di giorni e ore) tra il momento (data ora) del login e la data e ora di chiusura dell’asta. Cliccando su un’asta compare una pagina DETTAGLIO ASTA che riporta per un’asta aperta i dati dell’asta e la lista delle offerte (nome utente, prezzo offerto, data e ora dell’offerta) ordinata per </a:t>
            </a:r>
            <a:r>
              <a:rPr lang="it-IT" dirty="0" err="1">
                <a:latin typeface="+mj-lt"/>
              </a:rPr>
              <a:t>data+ora</a:t>
            </a:r>
            <a:r>
              <a:rPr lang="it-IT" dirty="0">
                <a:latin typeface="+mj-lt"/>
              </a:rPr>
              <a:t> decrescente. Un bottone CHIUDI permette all’utente di chiudere l’asta se è giunta l’ora della scadenza (si ignori il caso di aste scadute ma non chiuse dall’utente). Se l’asta è chiusa, la pagina riporta i dati dell’asta, il nome dell’aggiudicatario, il prezzo finale e l’indirizzo (fisso) di spedizione dell’utente. La pagina ACQUISTO contiene una </a:t>
            </a:r>
            <a:r>
              <a:rPr lang="it-IT" dirty="0" err="1">
                <a:latin typeface="+mj-lt"/>
              </a:rPr>
              <a:t>form</a:t>
            </a:r>
            <a:r>
              <a:rPr lang="it-IT" dirty="0">
                <a:latin typeface="+mj-lt"/>
              </a:rPr>
              <a:t> di ricerca per parola chiave. Quando l’acquirente invia una parola chiave la pagina ACQUISTO è aggiornata e mostra un elenco di aste aperte (la cui scadenza è posteriore alla data e ora dell’invio) il cui articolo contiene la parola chiave nel nome o nella descrizione. La lista è ordinata in modo decrescente in base al tempo (numero di giorni e ore) mancante alla chiusura. Cliccando su un’asta aperta compare la pagina OFFERTA che mostra i dati dell’articolo, l’elenco delle offerte pervenute in ordine di </a:t>
            </a:r>
            <a:r>
              <a:rPr lang="it-IT" dirty="0" err="1">
                <a:latin typeface="+mj-lt"/>
              </a:rPr>
              <a:t>data+ora</a:t>
            </a:r>
            <a:r>
              <a:rPr lang="it-IT" dirty="0">
                <a:latin typeface="+mj-lt"/>
              </a:rPr>
              <a:t> decrescente e un campo di input per inserire la propria offerta, che deve essere superiore all’offerta massima corrente di un importo pari almeno al rialzo minimo. Dopo l’invio dell’offerta la pagina OFFERTA mostra l’elenco delle offerte aggiornate. La pagina ACQUISTO contiene anche un elenco delle offerte aggiudicate all’utente con i dati dell’articolo e il prezzo finale. </a:t>
            </a:r>
          </a:p>
        </p:txBody>
      </p:sp>
      <p:sp>
        <p:nvSpPr>
          <p:cNvPr id="5" name="Titolo 1">
            <a:extLst>
              <a:ext uri="{FF2B5EF4-FFF2-40B4-BE49-F238E27FC236}">
                <a16:creationId xmlns:a16="http://schemas.microsoft.com/office/drawing/2014/main" id="{A69AC0EB-5FB1-459F-8E47-4C8C339C6CEA}"/>
              </a:ext>
            </a:extLst>
          </p:cNvPr>
          <p:cNvSpPr txBox="1">
            <a:spLocks/>
          </p:cNvSpPr>
          <p:nvPr/>
        </p:nvSpPr>
        <p:spPr>
          <a:xfrm>
            <a:off x="838200" y="842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a:t>HTML pure</a:t>
            </a:r>
          </a:p>
        </p:txBody>
      </p:sp>
    </p:spTree>
    <p:extLst>
      <p:ext uri="{BB962C8B-B14F-4D97-AF65-F5344CB8AC3E}">
        <p14:creationId xmlns:p14="http://schemas.microsoft.com/office/powerpoint/2010/main" val="2924612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8D81BB8-B0AF-497E-8264-B767371BCEDE}"/>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err="1"/>
              <a:t>Sequence</a:t>
            </a:r>
            <a:r>
              <a:rPr lang="it-IT" dirty="0"/>
              <a:t> </a:t>
            </a:r>
            <a:r>
              <a:rPr lang="it-IT" dirty="0" err="1"/>
              <a:t>Diagram</a:t>
            </a:r>
            <a:endParaRPr lang="it-IT" dirty="0"/>
          </a:p>
        </p:txBody>
      </p:sp>
      <p:sp>
        <p:nvSpPr>
          <p:cNvPr id="5" name="Segnaposto contenuto 2">
            <a:extLst>
              <a:ext uri="{FF2B5EF4-FFF2-40B4-BE49-F238E27FC236}">
                <a16:creationId xmlns:a16="http://schemas.microsoft.com/office/drawing/2014/main" id="{C36C1585-43B5-4872-A632-73EC85C54B26}"/>
              </a:ext>
            </a:extLst>
          </p:cNvPr>
          <p:cNvSpPr>
            <a:spLocks noGrp="1"/>
          </p:cNvSpPr>
          <p:nvPr>
            <p:ph idx="1"/>
          </p:nvPr>
        </p:nvSpPr>
        <p:spPr>
          <a:xfrm>
            <a:off x="838200" y="1825625"/>
            <a:ext cx="10515600" cy="4351338"/>
          </a:xfrm>
        </p:spPr>
        <p:txBody>
          <a:bodyPr/>
          <a:lstStyle/>
          <a:p>
            <a:pPr marL="0" indent="0">
              <a:buNone/>
            </a:pPr>
            <a:r>
              <a:rPr lang="it-IT" dirty="0">
                <a:latin typeface="+mj-lt"/>
              </a:rPr>
              <a:t>Nelle prossime pagine sono presenti i </a:t>
            </a:r>
            <a:r>
              <a:rPr lang="it-IT" dirty="0" err="1">
                <a:latin typeface="+mj-lt"/>
              </a:rPr>
              <a:t>sequence</a:t>
            </a:r>
            <a:r>
              <a:rPr lang="it-IT" dirty="0">
                <a:latin typeface="+mj-lt"/>
              </a:rPr>
              <a:t> </a:t>
            </a:r>
            <a:r>
              <a:rPr lang="it-IT" dirty="0" err="1">
                <a:latin typeface="+mj-lt"/>
              </a:rPr>
              <a:t>diagram</a:t>
            </a:r>
            <a:r>
              <a:rPr lang="it-IT" dirty="0">
                <a:latin typeface="+mj-lt"/>
              </a:rPr>
              <a:t> delle diverse possibili azioni percorribili dall’utente.</a:t>
            </a:r>
          </a:p>
          <a:p>
            <a:pPr marL="0" indent="0">
              <a:buNone/>
            </a:pPr>
            <a:r>
              <a:rPr lang="it-IT" dirty="0">
                <a:latin typeface="+mj-lt"/>
              </a:rPr>
              <a:t>Alcuni dettagli minori quali la visualizzazione di alcuni errori o il caricamento di alcuni dati dalla sessione sono omessi per semplicità rappresentativa (sono comunque presenti delle note in viola che evidenziano tali omissioni).</a:t>
            </a:r>
          </a:p>
          <a:p>
            <a:pPr marL="0" indent="0">
              <a:buNone/>
            </a:pPr>
            <a:r>
              <a:rPr lang="it-IT" dirty="0">
                <a:latin typeface="+mj-lt"/>
              </a:rPr>
              <a:t>In Nero si troveranno le azioni </a:t>
            </a:r>
            <a:r>
              <a:rPr lang="it-IT" dirty="0" err="1">
                <a:latin typeface="+mj-lt"/>
              </a:rPr>
              <a:t>ClientSide</a:t>
            </a:r>
            <a:r>
              <a:rPr lang="it-IT" dirty="0">
                <a:latin typeface="+mj-lt"/>
              </a:rPr>
              <a:t> mentre in azzurrino quelle </a:t>
            </a:r>
            <a:r>
              <a:rPr lang="it-IT" dirty="0" err="1">
                <a:latin typeface="+mj-lt"/>
              </a:rPr>
              <a:t>ServerSide</a:t>
            </a:r>
            <a:endParaRPr lang="it-IT" dirty="0">
              <a:latin typeface="+mj-lt"/>
            </a:endParaRPr>
          </a:p>
        </p:txBody>
      </p:sp>
    </p:spTree>
    <p:extLst>
      <p:ext uri="{BB962C8B-B14F-4D97-AF65-F5344CB8AC3E}">
        <p14:creationId xmlns:p14="http://schemas.microsoft.com/office/powerpoint/2010/main" val="237612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Login</a:t>
            </a:r>
          </a:p>
        </p:txBody>
      </p:sp>
      <p:pic>
        <p:nvPicPr>
          <p:cNvPr id="6" name="Elemento grafico 5">
            <a:extLst>
              <a:ext uri="{FF2B5EF4-FFF2-40B4-BE49-F238E27FC236}">
                <a16:creationId xmlns:a16="http://schemas.microsoft.com/office/drawing/2014/main" id="{9E56FE11-EDEE-4D73-A9B3-60CB6D5BB1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2553" y="995362"/>
            <a:ext cx="10246894" cy="4867274"/>
          </a:xfrm>
          <a:prstGeom prst="rect">
            <a:avLst/>
          </a:prstGeom>
        </p:spPr>
      </p:pic>
    </p:spTree>
    <p:extLst>
      <p:ext uri="{BB962C8B-B14F-4D97-AF65-F5344CB8AC3E}">
        <p14:creationId xmlns:p14="http://schemas.microsoft.com/office/powerpoint/2010/main" val="582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AB83A9-B572-468B-BE8E-AFE21D488032}"/>
              </a:ext>
            </a:extLst>
          </p:cNvPr>
          <p:cNvSpPr>
            <a:spLocks noGrp="1"/>
          </p:cNvSpPr>
          <p:nvPr>
            <p:ph type="title"/>
          </p:nvPr>
        </p:nvSpPr>
        <p:spPr/>
        <p:txBody>
          <a:bodyPr/>
          <a:lstStyle/>
          <a:p>
            <a:r>
              <a:rPr lang="it-IT" dirty="0"/>
              <a:t>Life </a:t>
            </a:r>
            <a:r>
              <a:rPr lang="it-IT" dirty="0" err="1"/>
              <a:t>Cycle</a:t>
            </a:r>
            <a:endParaRPr lang="it-IT" dirty="0"/>
          </a:p>
        </p:txBody>
      </p:sp>
      <p:sp>
        <p:nvSpPr>
          <p:cNvPr id="3" name="Segnaposto contenuto 2">
            <a:extLst>
              <a:ext uri="{FF2B5EF4-FFF2-40B4-BE49-F238E27FC236}">
                <a16:creationId xmlns:a16="http://schemas.microsoft.com/office/drawing/2014/main" id="{68447228-369C-476A-9708-0FDD9ED94B2E}"/>
              </a:ext>
            </a:extLst>
          </p:cNvPr>
          <p:cNvSpPr>
            <a:spLocks noGrp="1"/>
          </p:cNvSpPr>
          <p:nvPr>
            <p:ph idx="1"/>
          </p:nvPr>
        </p:nvSpPr>
        <p:spPr/>
        <p:txBody>
          <a:bodyPr/>
          <a:lstStyle/>
          <a:p>
            <a:r>
              <a:rPr lang="it-IT" dirty="0">
                <a:latin typeface="+mj-lt"/>
              </a:rPr>
              <a:t>Tutte le pagine seguenti vengono generate da </a:t>
            </a:r>
            <a:r>
              <a:rPr lang="it-IT" dirty="0" err="1">
                <a:latin typeface="+mj-lt"/>
              </a:rPr>
              <a:t>HomeManager</a:t>
            </a:r>
            <a:r>
              <a:rPr lang="it-IT" dirty="0">
                <a:latin typeface="+mj-lt"/>
              </a:rPr>
              <a:t> al caricamento di home.html</a:t>
            </a:r>
          </a:p>
          <a:p>
            <a:r>
              <a:rPr lang="it-IT" dirty="0">
                <a:latin typeface="+mj-lt"/>
              </a:rPr>
              <a:t>Home manager è uno script che permette di caricare tutti gli elementi </a:t>
            </a:r>
            <a:r>
              <a:rPr lang="it-IT" dirty="0" err="1">
                <a:latin typeface="+mj-lt"/>
              </a:rPr>
              <a:t>DOM</a:t>
            </a:r>
            <a:r>
              <a:rPr lang="it-IT" dirty="0">
                <a:latin typeface="+mj-lt"/>
              </a:rPr>
              <a:t> e gli oggetti </a:t>
            </a:r>
            <a:r>
              <a:rPr lang="it-IT" dirty="0" err="1">
                <a:latin typeface="+mj-lt"/>
              </a:rPr>
              <a:t>JS</a:t>
            </a:r>
            <a:r>
              <a:rPr lang="it-IT" dirty="0">
                <a:latin typeface="+mj-lt"/>
              </a:rPr>
              <a:t> che compongono l’APP, questo script viene </a:t>
            </a:r>
            <a:r>
              <a:rPr lang="it-IT" dirty="0" err="1">
                <a:latin typeface="+mj-lt"/>
              </a:rPr>
              <a:t>RUNNATO</a:t>
            </a:r>
            <a:r>
              <a:rPr lang="it-IT" dirty="0">
                <a:latin typeface="+mj-lt"/>
              </a:rPr>
              <a:t> solo una volta al caricamento del file home.html</a:t>
            </a:r>
          </a:p>
          <a:p>
            <a:r>
              <a:rPr lang="it-IT" dirty="0">
                <a:latin typeface="+mj-lt"/>
              </a:rPr>
              <a:t>All’interno di questo script vengono anche assegnati gli eventi di click/input ai vari bottoni (</a:t>
            </a:r>
            <a:r>
              <a:rPr lang="it-IT" dirty="0" err="1">
                <a:latin typeface="+mj-lt"/>
              </a:rPr>
              <a:t>Logout,CreateAuction</a:t>
            </a:r>
            <a:r>
              <a:rPr lang="it-IT" dirty="0">
                <a:latin typeface="+mj-lt"/>
              </a:rPr>
              <a:t>….)</a:t>
            </a:r>
          </a:p>
          <a:p>
            <a:r>
              <a:rPr lang="it-IT" dirty="0">
                <a:latin typeface="+mj-lt"/>
              </a:rPr>
              <a:t>Viene anche generato l’evento sulla barra di ricerca che permette un filtro </a:t>
            </a:r>
            <a:r>
              <a:rPr lang="it-IT" dirty="0" err="1">
                <a:latin typeface="+mj-lt"/>
              </a:rPr>
              <a:t>realtime</a:t>
            </a:r>
            <a:r>
              <a:rPr lang="it-IT" dirty="0">
                <a:latin typeface="+mj-lt"/>
              </a:rPr>
              <a:t> delle aste per parola chiave</a:t>
            </a:r>
          </a:p>
        </p:txBody>
      </p:sp>
    </p:spTree>
    <p:extLst>
      <p:ext uri="{BB962C8B-B14F-4D97-AF65-F5344CB8AC3E}">
        <p14:creationId xmlns:p14="http://schemas.microsoft.com/office/powerpoint/2010/main" val="2322095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Creazione Asta</a:t>
            </a:r>
          </a:p>
        </p:txBody>
      </p:sp>
      <p:pic>
        <p:nvPicPr>
          <p:cNvPr id="3" name="Elemento grafico 2">
            <a:extLst>
              <a:ext uri="{FF2B5EF4-FFF2-40B4-BE49-F238E27FC236}">
                <a16:creationId xmlns:a16="http://schemas.microsoft.com/office/drawing/2014/main" id="{B9684524-6D23-4257-B057-160C6B394B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19250" y="1180441"/>
            <a:ext cx="8953500" cy="4497117"/>
          </a:xfrm>
          <a:prstGeom prst="rect">
            <a:avLst/>
          </a:prstGeom>
        </p:spPr>
      </p:pic>
    </p:spTree>
    <p:extLst>
      <p:ext uri="{BB962C8B-B14F-4D97-AF65-F5344CB8AC3E}">
        <p14:creationId xmlns:p14="http://schemas.microsoft.com/office/powerpoint/2010/main" val="378711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Creazione Offerta</a:t>
            </a:r>
          </a:p>
        </p:txBody>
      </p:sp>
      <p:pic>
        <p:nvPicPr>
          <p:cNvPr id="3" name="Elemento grafico 2">
            <a:extLst>
              <a:ext uri="{FF2B5EF4-FFF2-40B4-BE49-F238E27FC236}">
                <a16:creationId xmlns:a16="http://schemas.microsoft.com/office/drawing/2014/main" id="{6E801BAA-F71A-440A-B958-9F49D57AF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8435" y="800100"/>
            <a:ext cx="7620000" cy="5257800"/>
          </a:xfrm>
          <a:prstGeom prst="rect">
            <a:avLst/>
          </a:prstGeom>
        </p:spPr>
      </p:pic>
    </p:spTree>
    <p:extLst>
      <p:ext uri="{BB962C8B-B14F-4D97-AF65-F5344CB8AC3E}">
        <p14:creationId xmlns:p14="http://schemas.microsoft.com/office/powerpoint/2010/main" val="2028466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Caricamento </a:t>
            </a:r>
            <a:r>
              <a:rPr lang="it-IT" dirty="0" err="1"/>
              <a:t>UserPage</a:t>
            </a:r>
            <a:endParaRPr lang="it-IT" dirty="0"/>
          </a:p>
        </p:txBody>
      </p:sp>
      <p:pic>
        <p:nvPicPr>
          <p:cNvPr id="3" name="Elemento grafico 2">
            <a:extLst>
              <a:ext uri="{FF2B5EF4-FFF2-40B4-BE49-F238E27FC236}">
                <a16:creationId xmlns:a16="http://schemas.microsoft.com/office/drawing/2014/main" id="{E02CDE01-7F76-40A6-8EF4-C6540B5EF5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0186" y="1211715"/>
            <a:ext cx="8334375" cy="5257800"/>
          </a:xfrm>
          <a:prstGeom prst="rect">
            <a:avLst/>
          </a:prstGeom>
        </p:spPr>
      </p:pic>
    </p:spTree>
    <p:extLst>
      <p:ext uri="{BB962C8B-B14F-4D97-AF65-F5344CB8AC3E}">
        <p14:creationId xmlns:p14="http://schemas.microsoft.com/office/powerpoint/2010/main" val="425292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Stampa Lista Aste(Random)</a:t>
            </a:r>
          </a:p>
        </p:txBody>
      </p:sp>
      <p:pic>
        <p:nvPicPr>
          <p:cNvPr id="3" name="Elemento grafico 2">
            <a:extLst>
              <a:ext uri="{FF2B5EF4-FFF2-40B4-BE49-F238E27FC236}">
                <a16:creationId xmlns:a16="http://schemas.microsoft.com/office/drawing/2014/main" id="{BB58BDE2-1587-4848-97D1-386BCE298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837" y="800100"/>
            <a:ext cx="9458325" cy="5257800"/>
          </a:xfrm>
          <a:prstGeom prst="rect">
            <a:avLst/>
          </a:prstGeom>
        </p:spPr>
      </p:pic>
    </p:spTree>
    <p:extLst>
      <p:ext uri="{BB962C8B-B14F-4D97-AF65-F5344CB8AC3E}">
        <p14:creationId xmlns:p14="http://schemas.microsoft.com/office/powerpoint/2010/main" val="4155488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Evento Di Stampa Lista Aste(</a:t>
            </a:r>
            <a:r>
              <a:rPr lang="it-IT" dirty="0" err="1"/>
              <a:t>Recent</a:t>
            </a:r>
            <a:r>
              <a:rPr lang="it-IT" dirty="0"/>
              <a:t> </a:t>
            </a:r>
            <a:r>
              <a:rPr lang="it-IT" dirty="0" err="1"/>
              <a:t>Clicked</a:t>
            </a:r>
            <a:r>
              <a:rPr lang="it-IT" dirty="0"/>
              <a:t>)</a:t>
            </a:r>
          </a:p>
        </p:txBody>
      </p:sp>
      <p:pic>
        <p:nvPicPr>
          <p:cNvPr id="3" name="Elemento grafico 2">
            <a:extLst>
              <a:ext uri="{FF2B5EF4-FFF2-40B4-BE49-F238E27FC236}">
                <a16:creationId xmlns:a16="http://schemas.microsoft.com/office/drawing/2014/main" id="{BB58BDE2-1587-4848-97D1-386BCE298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366837" y="853799"/>
            <a:ext cx="9458325" cy="5150401"/>
          </a:xfrm>
          <a:prstGeom prst="rect">
            <a:avLst/>
          </a:prstGeom>
        </p:spPr>
      </p:pic>
    </p:spTree>
    <p:extLst>
      <p:ext uri="{BB962C8B-B14F-4D97-AF65-F5344CB8AC3E}">
        <p14:creationId xmlns:p14="http://schemas.microsoft.com/office/powerpoint/2010/main" val="3526392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12DDC1-09B0-4163-9B96-5222DEEE98AD}"/>
              </a:ext>
            </a:extLst>
          </p:cNvPr>
          <p:cNvSpPr>
            <a:spLocks noGrp="1"/>
          </p:cNvSpPr>
          <p:nvPr>
            <p:ph type="title"/>
          </p:nvPr>
        </p:nvSpPr>
        <p:spPr/>
        <p:txBody>
          <a:bodyPr/>
          <a:lstStyle/>
          <a:p>
            <a:pPr algn="ctr"/>
            <a:r>
              <a:rPr lang="it-IT" dirty="0"/>
              <a:t>Evento Di Stampa Dettagli Asta</a:t>
            </a:r>
          </a:p>
        </p:txBody>
      </p:sp>
      <p:pic>
        <p:nvPicPr>
          <p:cNvPr id="6" name="Elemento grafico 5">
            <a:extLst>
              <a:ext uri="{FF2B5EF4-FFF2-40B4-BE49-F238E27FC236}">
                <a16:creationId xmlns:a16="http://schemas.microsoft.com/office/drawing/2014/main" id="{761EAFE8-F490-48C5-AD42-DE108064C1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235075"/>
            <a:ext cx="10477500" cy="5257800"/>
          </a:xfrm>
          <a:prstGeom prst="rect">
            <a:avLst/>
          </a:prstGeom>
        </p:spPr>
      </p:pic>
    </p:spTree>
    <p:extLst>
      <p:ext uri="{BB962C8B-B14F-4D97-AF65-F5344CB8AC3E}">
        <p14:creationId xmlns:p14="http://schemas.microsoft.com/office/powerpoint/2010/main" val="4239377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CD011C6-76C2-4C1E-A833-A2133125752F}"/>
              </a:ext>
            </a:extLst>
          </p:cNvPr>
          <p:cNvSpPr txBox="1">
            <a:spLocks/>
          </p:cNvSpPr>
          <p:nvPr/>
        </p:nvSpPr>
        <p:spPr>
          <a:xfrm>
            <a:off x="838200" y="-113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t>Evento Di Chiusura Asta</a:t>
            </a:r>
            <a:endParaRPr lang="it-IT" dirty="0"/>
          </a:p>
        </p:txBody>
      </p:sp>
      <p:pic>
        <p:nvPicPr>
          <p:cNvPr id="3" name="Elemento grafico 2">
            <a:extLst>
              <a:ext uri="{FF2B5EF4-FFF2-40B4-BE49-F238E27FC236}">
                <a16:creationId xmlns:a16="http://schemas.microsoft.com/office/drawing/2014/main" id="{6906FBCA-C687-4270-BCD0-9FE3AD9EA2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443162" y="800100"/>
            <a:ext cx="7305675" cy="5257800"/>
          </a:xfrm>
          <a:prstGeom prst="rect">
            <a:avLst/>
          </a:prstGeom>
        </p:spPr>
      </p:pic>
    </p:spTree>
    <p:extLst>
      <p:ext uri="{BB962C8B-B14F-4D97-AF65-F5344CB8AC3E}">
        <p14:creationId xmlns:p14="http://schemas.microsoft.com/office/powerpoint/2010/main" val="417512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8BA4A-EB47-45F3-A645-499BE513AFAE}"/>
              </a:ext>
            </a:extLst>
          </p:cNvPr>
          <p:cNvSpPr>
            <a:spLocks noGrp="1"/>
          </p:cNvSpPr>
          <p:nvPr>
            <p:ph type="title"/>
          </p:nvPr>
        </p:nvSpPr>
        <p:spPr/>
        <p:txBody>
          <a:bodyPr/>
          <a:lstStyle/>
          <a:p>
            <a:r>
              <a:rPr lang="it-IT" dirty="0"/>
              <a:t>Specifiche(2/2)</a:t>
            </a:r>
          </a:p>
        </p:txBody>
      </p:sp>
      <p:sp>
        <p:nvSpPr>
          <p:cNvPr id="3" name="Segnaposto contenuto 2">
            <a:extLst>
              <a:ext uri="{FF2B5EF4-FFF2-40B4-BE49-F238E27FC236}">
                <a16:creationId xmlns:a16="http://schemas.microsoft.com/office/drawing/2014/main" id="{FD58F612-2B84-447C-9C27-46024C1EF869}"/>
              </a:ext>
            </a:extLst>
          </p:cNvPr>
          <p:cNvSpPr>
            <a:spLocks noGrp="1"/>
          </p:cNvSpPr>
          <p:nvPr>
            <p:ph idx="1"/>
          </p:nvPr>
        </p:nvSpPr>
        <p:spPr>
          <a:xfrm>
            <a:off x="838200" y="1690688"/>
            <a:ext cx="10214113" cy="3704121"/>
          </a:xfrm>
        </p:spPr>
        <p:txBody>
          <a:bodyPr>
            <a:normAutofit fontScale="92500" lnSpcReduction="20000"/>
          </a:bodyPr>
          <a:lstStyle/>
          <a:p>
            <a:r>
              <a:rPr lang="it-IT" dirty="0">
                <a:latin typeface="+mj-lt"/>
              </a:rPr>
              <a:t>Dopo il login, l’intera applicazione è realizzata con un’unica pagina. </a:t>
            </a:r>
          </a:p>
          <a:p>
            <a:r>
              <a:rPr lang="it-IT" dirty="0">
                <a:latin typeface="+mj-lt"/>
              </a:rPr>
              <a:t>Se l’utente accede per la prima volta l’applicazione mostra il contenuto della pagina ACQUISTO. Se l’utente ha già usato l’applicazione, questa mostra il contenuto della pagina VENDO se l’ultima azione dell’utente è stata la creazione di un’asta; altrimenti mostra il contenuto della pagina ACQUISTO con l’elenco (eventualmente vuoto) delle aste su cui l’utente ha cliccato in precedenza e che sono ancora aperte. L’informazione dell’ultima azione compiuta e delle aste visitate è memorizzata a lato client per la durata di un mese. </a:t>
            </a:r>
          </a:p>
          <a:p>
            <a:r>
              <a:rPr lang="it-IT" dirty="0">
                <a:latin typeface="+mj-lt"/>
              </a:rPr>
              <a:t>Ogni interazione dell’utente è gestita senza ricaricare completamente la pagina, ma produce l’invocazione asincrona del server e l’eventuale modifica solo del contenuto da aggiornare a seguito dell’evento.</a:t>
            </a:r>
            <a:endParaRPr lang="it-IT" dirty="0">
              <a:solidFill>
                <a:srgbClr val="00B050"/>
              </a:solidFill>
              <a:latin typeface="+mj-lt"/>
            </a:endParaRPr>
          </a:p>
        </p:txBody>
      </p:sp>
      <p:sp>
        <p:nvSpPr>
          <p:cNvPr id="5" name="Titolo 1">
            <a:extLst>
              <a:ext uri="{FF2B5EF4-FFF2-40B4-BE49-F238E27FC236}">
                <a16:creationId xmlns:a16="http://schemas.microsoft.com/office/drawing/2014/main" id="{CC2870D2-B963-47F3-B075-C724440921C1}"/>
              </a:ext>
            </a:extLst>
          </p:cNvPr>
          <p:cNvSpPr txBox="1">
            <a:spLocks/>
          </p:cNvSpPr>
          <p:nvPr/>
        </p:nvSpPr>
        <p:spPr>
          <a:xfrm>
            <a:off x="838200" y="815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a:t>Specifiche RIA</a:t>
            </a:r>
          </a:p>
        </p:txBody>
      </p:sp>
    </p:spTree>
    <p:extLst>
      <p:ext uri="{BB962C8B-B14F-4D97-AF65-F5344CB8AC3E}">
        <p14:creationId xmlns:p14="http://schemas.microsoft.com/office/powerpoint/2010/main" val="2963250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F2A1BB9A-B695-405B-B60B-77279D2249C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1644" y="1699016"/>
            <a:ext cx="10388710" cy="4351337"/>
          </a:xfrm>
        </p:spPr>
      </p:pic>
      <p:sp>
        <p:nvSpPr>
          <p:cNvPr id="6" name="Titolo 1">
            <a:extLst>
              <a:ext uri="{FF2B5EF4-FFF2-40B4-BE49-F238E27FC236}">
                <a16:creationId xmlns:a16="http://schemas.microsoft.com/office/drawing/2014/main" id="{6B4E54FF-DAA9-4B2D-A7E0-A31754C3D02D}"/>
              </a:ext>
            </a:extLst>
          </p:cNvPr>
          <p:cNvSpPr>
            <a:spLocks noGrp="1"/>
          </p:cNvSpPr>
          <p:nvPr>
            <p:ph type="title"/>
          </p:nvPr>
        </p:nvSpPr>
        <p:spPr>
          <a:xfrm>
            <a:off x="838200" y="-113848"/>
            <a:ext cx="10515600" cy="1325563"/>
          </a:xfrm>
        </p:spPr>
        <p:txBody>
          <a:bodyPr/>
          <a:lstStyle/>
          <a:p>
            <a:pPr algn="ctr"/>
            <a:r>
              <a:rPr lang="it-IT" dirty="0"/>
              <a:t>Evento Di Logout</a:t>
            </a:r>
          </a:p>
        </p:txBody>
      </p:sp>
    </p:spTree>
    <p:extLst>
      <p:ext uri="{BB962C8B-B14F-4D97-AF65-F5344CB8AC3E}">
        <p14:creationId xmlns:p14="http://schemas.microsoft.com/office/powerpoint/2010/main" val="112428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8BA4A-EB47-45F3-A645-499BE513AFAE}"/>
              </a:ext>
            </a:extLst>
          </p:cNvPr>
          <p:cNvSpPr>
            <a:spLocks noGrp="1"/>
          </p:cNvSpPr>
          <p:nvPr>
            <p:ph type="title"/>
          </p:nvPr>
        </p:nvSpPr>
        <p:spPr/>
        <p:txBody>
          <a:bodyPr/>
          <a:lstStyle/>
          <a:p>
            <a:r>
              <a:rPr lang="it-IT" dirty="0"/>
              <a:t>Analisi Dati Per Database</a:t>
            </a:r>
          </a:p>
        </p:txBody>
      </p:sp>
      <p:sp>
        <p:nvSpPr>
          <p:cNvPr id="3" name="Segnaposto contenuto 2">
            <a:extLst>
              <a:ext uri="{FF2B5EF4-FFF2-40B4-BE49-F238E27FC236}">
                <a16:creationId xmlns:a16="http://schemas.microsoft.com/office/drawing/2014/main" id="{FD58F612-2B84-447C-9C27-46024C1EF869}"/>
              </a:ext>
            </a:extLst>
          </p:cNvPr>
          <p:cNvSpPr>
            <a:spLocks noGrp="1"/>
          </p:cNvSpPr>
          <p:nvPr>
            <p:ph idx="1"/>
          </p:nvPr>
        </p:nvSpPr>
        <p:spPr>
          <a:xfrm>
            <a:off x="838200" y="1494320"/>
            <a:ext cx="10515600" cy="4351338"/>
          </a:xfrm>
        </p:spPr>
        <p:txBody>
          <a:bodyPr>
            <a:normAutofit fontScale="62500" lnSpcReduction="20000"/>
          </a:bodyPr>
          <a:lstStyle/>
          <a:p>
            <a:r>
              <a:rPr lang="it-IT" dirty="0">
                <a:latin typeface="+mj-lt"/>
              </a:rPr>
              <a:t> Un’applicazione web consente la gestione di </a:t>
            </a:r>
            <a:r>
              <a:rPr lang="it-IT" b="1" dirty="0">
                <a:solidFill>
                  <a:srgbClr val="FF0000"/>
                </a:solidFill>
                <a:latin typeface="+mj-lt"/>
              </a:rPr>
              <a:t>aste</a:t>
            </a:r>
            <a:r>
              <a:rPr lang="it-IT" dirty="0">
                <a:latin typeface="+mj-lt"/>
              </a:rPr>
              <a:t> online. Gli </a:t>
            </a:r>
            <a:r>
              <a:rPr lang="it-IT" b="1" dirty="0">
                <a:solidFill>
                  <a:srgbClr val="FF0000"/>
                </a:solidFill>
                <a:latin typeface="+mj-lt"/>
              </a:rPr>
              <a:t>utenti</a:t>
            </a:r>
            <a:r>
              <a:rPr lang="it-IT" dirty="0">
                <a:latin typeface="+mj-lt"/>
              </a:rPr>
              <a:t> accedono tramite login e possono vendere e acquistare all’asta. La HOME page contiene due link, uno per accedere alla pagina VENDO e uno per accedere alla pagina ACQUISTO. La pagina VENDO mostra una lista delle </a:t>
            </a:r>
            <a:r>
              <a:rPr lang="it-IT" dirty="0">
                <a:solidFill>
                  <a:schemeClr val="accent1"/>
                </a:solidFill>
                <a:latin typeface="+mj-lt"/>
              </a:rPr>
              <a:t>aste create</a:t>
            </a:r>
            <a:r>
              <a:rPr lang="it-IT" dirty="0">
                <a:latin typeface="+mj-lt"/>
              </a:rPr>
              <a:t> dall’utente e non ancora chiuse, una lista delle aste da lui create e chiuse e una </a:t>
            </a:r>
            <a:r>
              <a:rPr lang="it-IT" dirty="0" err="1">
                <a:latin typeface="+mj-lt"/>
              </a:rPr>
              <a:t>form</a:t>
            </a:r>
            <a:r>
              <a:rPr lang="it-IT" dirty="0">
                <a:latin typeface="+mj-lt"/>
              </a:rPr>
              <a:t> per creare un nuovo articolo e una nuova asta per venderlo. L'asta comprende </a:t>
            </a:r>
            <a:r>
              <a:rPr lang="it-IT" b="1" dirty="0">
                <a:solidFill>
                  <a:srgbClr val="FF0000"/>
                </a:solidFill>
                <a:latin typeface="+mj-lt"/>
              </a:rPr>
              <a:t>l’articolo</a:t>
            </a:r>
            <a:r>
              <a:rPr lang="it-IT" dirty="0">
                <a:latin typeface="+mj-lt"/>
              </a:rPr>
              <a:t> da mettere in vendita </a:t>
            </a:r>
            <a:r>
              <a:rPr lang="it-IT" dirty="0">
                <a:solidFill>
                  <a:srgbClr val="00B050"/>
                </a:solidFill>
                <a:latin typeface="+mj-lt"/>
              </a:rPr>
              <a:t>(codice, nome, descrizione, immagine), prezzo iniziale, rialzo minimo di ogni offerta (espresso come un numero intero di euro) e una scadenza (data e ora, es 19-04-2021 alle 24:00</a:t>
            </a:r>
            <a:r>
              <a:rPr lang="it-IT" dirty="0">
                <a:latin typeface="+mj-lt"/>
              </a:rPr>
              <a:t>). La lista delle aste è ordinata per </a:t>
            </a:r>
            <a:r>
              <a:rPr lang="it-IT" dirty="0" err="1">
                <a:latin typeface="+mj-lt"/>
              </a:rPr>
              <a:t>data+ora</a:t>
            </a:r>
            <a:r>
              <a:rPr lang="it-IT" dirty="0">
                <a:latin typeface="+mj-lt"/>
              </a:rPr>
              <a:t> crescente. L’elenco riporta: codice e nome dell’articolo, offerta massima, tempo mancante (numero di giorni e ore) tra il momento (data ora) del login e la data e ora di chiusura dell’asta. Cliccando su un’asta compare una pagina DETTAGLIO ASTA che riporta per un’asta aperta i dati dell’asta e la lista delle </a:t>
            </a:r>
            <a:r>
              <a:rPr lang="it-IT" b="1" dirty="0">
                <a:solidFill>
                  <a:srgbClr val="FF0000"/>
                </a:solidFill>
                <a:latin typeface="+mj-lt"/>
              </a:rPr>
              <a:t>offerte</a:t>
            </a:r>
            <a:r>
              <a:rPr lang="it-IT" dirty="0">
                <a:latin typeface="+mj-lt"/>
              </a:rPr>
              <a:t> (</a:t>
            </a:r>
            <a:r>
              <a:rPr lang="it-IT" dirty="0">
                <a:solidFill>
                  <a:srgbClr val="00B050"/>
                </a:solidFill>
                <a:latin typeface="+mj-lt"/>
              </a:rPr>
              <a:t>nome utente, prezzo offerto, data e ora dell’offerta</a:t>
            </a:r>
            <a:r>
              <a:rPr lang="it-IT" dirty="0">
                <a:latin typeface="+mj-lt"/>
              </a:rPr>
              <a:t>) ordinata per </a:t>
            </a:r>
            <a:r>
              <a:rPr lang="it-IT" dirty="0" err="1">
                <a:latin typeface="+mj-lt"/>
              </a:rPr>
              <a:t>data+ora</a:t>
            </a:r>
            <a:r>
              <a:rPr lang="it-IT" dirty="0">
                <a:latin typeface="+mj-lt"/>
              </a:rPr>
              <a:t> decrescente. Un bottone CHIUDI permette all’utente di chiudere l’asta se è giunta l’ora della scadenza (si ignori il caso di aste scadute ma non chiuse dall’utente). Se l’asta è chiusa, la pagina riporta i dati dell’asta, il nome dell’aggiudicatario, il prezzo finale e </a:t>
            </a:r>
            <a:r>
              <a:rPr lang="it-IT" b="1" dirty="0">
                <a:solidFill>
                  <a:srgbClr val="FF0000"/>
                </a:solidFill>
                <a:latin typeface="+mj-lt"/>
              </a:rPr>
              <a:t>l’indirizzo</a:t>
            </a:r>
            <a:r>
              <a:rPr lang="it-IT" dirty="0">
                <a:solidFill>
                  <a:srgbClr val="FF0000"/>
                </a:solidFill>
                <a:latin typeface="+mj-lt"/>
              </a:rPr>
              <a:t> (</a:t>
            </a:r>
            <a:r>
              <a:rPr lang="it-IT" b="1" dirty="0">
                <a:solidFill>
                  <a:srgbClr val="FF0000"/>
                </a:solidFill>
                <a:latin typeface="+mj-lt"/>
              </a:rPr>
              <a:t>fisso</a:t>
            </a:r>
            <a:r>
              <a:rPr lang="it-IT" dirty="0">
                <a:solidFill>
                  <a:srgbClr val="FF0000"/>
                </a:solidFill>
                <a:latin typeface="+mj-lt"/>
              </a:rPr>
              <a:t>) </a:t>
            </a:r>
            <a:r>
              <a:rPr lang="it-IT" dirty="0">
                <a:solidFill>
                  <a:schemeClr val="accent1"/>
                </a:solidFill>
                <a:latin typeface="+mj-lt"/>
              </a:rPr>
              <a:t>di spedizione dell’utente</a:t>
            </a:r>
            <a:r>
              <a:rPr lang="it-IT" dirty="0">
                <a:latin typeface="+mj-lt"/>
              </a:rPr>
              <a:t>. La pagina ACQUISTO contiene una </a:t>
            </a:r>
            <a:r>
              <a:rPr lang="it-IT" dirty="0" err="1">
                <a:latin typeface="+mj-lt"/>
              </a:rPr>
              <a:t>form</a:t>
            </a:r>
            <a:r>
              <a:rPr lang="it-IT" dirty="0">
                <a:latin typeface="+mj-lt"/>
              </a:rPr>
              <a:t> di ricerca per parola chiave. Quando l’acquirente invia una parola chiave la pagina ACQUISTO è aggiornata e mostra un elenco di aste aperte (la cui scadenza è posteriore alla data e ora dell’invio) il cui articolo contiene la parola chiave nel nome o nella descrizione. La lista è ordinata in modo decrescente in base al tempo (numero di giorni e ore) mancante alla chiusura. Cliccando su un’asta aperta compare la pagina OFFERTA che mostra i dati dell’articolo, l’elenco delle offerte pervenute in ordine di </a:t>
            </a:r>
            <a:r>
              <a:rPr lang="it-IT" dirty="0" err="1">
                <a:latin typeface="+mj-lt"/>
              </a:rPr>
              <a:t>data+ora</a:t>
            </a:r>
            <a:r>
              <a:rPr lang="it-IT" dirty="0">
                <a:latin typeface="+mj-lt"/>
              </a:rPr>
              <a:t> decrescente e un campo di input per </a:t>
            </a:r>
            <a:r>
              <a:rPr lang="it-IT" dirty="0">
                <a:solidFill>
                  <a:schemeClr val="accent1"/>
                </a:solidFill>
                <a:latin typeface="+mj-lt"/>
              </a:rPr>
              <a:t>inserire la propria offerta</a:t>
            </a:r>
            <a:r>
              <a:rPr lang="it-IT" dirty="0">
                <a:latin typeface="+mj-lt"/>
              </a:rPr>
              <a:t>, che deve essere superiore all’offerta massima corrente di un importo pari almeno al rialzo minimo. Dopo l’invio dell’offerta la pagina OFFERTA mostra l’elenco delle offerte aggiornate. La pagina ACQUISTO contiene anche un elenco delle offerte aggiudicate all’utente con i dati dell’articolo e il prezzo finale. </a:t>
            </a:r>
          </a:p>
        </p:txBody>
      </p:sp>
      <p:sp>
        <p:nvSpPr>
          <p:cNvPr id="4" name="Segnaposto contenuto 2">
            <a:extLst>
              <a:ext uri="{FF2B5EF4-FFF2-40B4-BE49-F238E27FC236}">
                <a16:creationId xmlns:a16="http://schemas.microsoft.com/office/drawing/2014/main" id="{41B0B011-C1F1-4727-B25C-8B834BB47198}"/>
              </a:ext>
            </a:extLst>
          </p:cNvPr>
          <p:cNvSpPr txBox="1">
            <a:spLocks/>
          </p:cNvSpPr>
          <p:nvPr/>
        </p:nvSpPr>
        <p:spPr>
          <a:xfrm>
            <a:off x="838200" y="5845658"/>
            <a:ext cx="10515600" cy="84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err="1">
                <a:solidFill>
                  <a:srgbClr val="FF0000"/>
                </a:solidFill>
                <a:latin typeface="+mj-lt"/>
              </a:rPr>
              <a:t>Entità</a:t>
            </a:r>
            <a:r>
              <a:rPr lang="it-IT" dirty="0" err="1">
                <a:latin typeface="+mj-lt"/>
              </a:rPr>
              <a:t>,</a:t>
            </a:r>
            <a:r>
              <a:rPr lang="it-IT" dirty="0" err="1">
                <a:solidFill>
                  <a:srgbClr val="00B050"/>
                </a:solidFill>
                <a:latin typeface="+mj-lt"/>
              </a:rPr>
              <a:t>Attributi</a:t>
            </a:r>
            <a:r>
              <a:rPr lang="it-IT" dirty="0" err="1">
                <a:latin typeface="+mj-lt"/>
              </a:rPr>
              <a:t>,</a:t>
            </a:r>
            <a:r>
              <a:rPr lang="it-IT" dirty="0" err="1">
                <a:solidFill>
                  <a:srgbClr val="0070C0"/>
                </a:solidFill>
                <a:latin typeface="+mj-lt"/>
              </a:rPr>
              <a:t>Relazioni</a:t>
            </a:r>
            <a:r>
              <a:rPr lang="it-IT" dirty="0">
                <a:latin typeface="+mj-lt"/>
              </a:rPr>
              <a:t> </a:t>
            </a:r>
          </a:p>
        </p:txBody>
      </p:sp>
    </p:spTree>
    <p:extLst>
      <p:ext uri="{BB962C8B-B14F-4D97-AF65-F5344CB8AC3E}">
        <p14:creationId xmlns:p14="http://schemas.microsoft.com/office/powerpoint/2010/main" val="103389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4A61D3BA-A09A-48E6-84D9-9EF7097D97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897131" y="461082"/>
            <a:ext cx="8585338" cy="6396918"/>
          </a:xfrm>
          <a:prstGeom prst="rect">
            <a:avLst/>
          </a:prstGeom>
        </p:spPr>
      </p:pic>
      <p:sp>
        <p:nvSpPr>
          <p:cNvPr id="26" name="Titolo 1">
            <a:extLst>
              <a:ext uri="{FF2B5EF4-FFF2-40B4-BE49-F238E27FC236}">
                <a16:creationId xmlns:a16="http://schemas.microsoft.com/office/drawing/2014/main" id="{EDF30DE3-671E-4880-89C1-6B9983621DA4}"/>
              </a:ext>
            </a:extLst>
          </p:cNvPr>
          <p:cNvSpPr>
            <a:spLocks noGrp="1"/>
          </p:cNvSpPr>
          <p:nvPr>
            <p:ph type="title"/>
          </p:nvPr>
        </p:nvSpPr>
        <p:spPr>
          <a:xfrm>
            <a:off x="838200" y="-113848"/>
            <a:ext cx="10515600" cy="1325563"/>
          </a:xfrm>
        </p:spPr>
        <p:txBody>
          <a:bodyPr/>
          <a:lstStyle/>
          <a:p>
            <a:pPr algn="ctr"/>
            <a:r>
              <a:rPr lang="it-IT" dirty="0"/>
              <a:t>Diagramma Tabelle Database</a:t>
            </a:r>
          </a:p>
        </p:txBody>
      </p:sp>
    </p:spTree>
    <p:extLst>
      <p:ext uri="{BB962C8B-B14F-4D97-AF65-F5344CB8AC3E}">
        <p14:creationId xmlns:p14="http://schemas.microsoft.com/office/powerpoint/2010/main" val="127892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F911E26-3339-4FD2-9671-8F932A3BE9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60043" y="964978"/>
            <a:ext cx="7471913" cy="6067194"/>
          </a:xfrm>
          <a:prstGeom prst="rect">
            <a:avLst/>
          </a:prstGeom>
        </p:spPr>
      </p:pic>
      <p:sp>
        <p:nvSpPr>
          <p:cNvPr id="10" name="Titolo 1">
            <a:extLst>
              <a:ext uri="{FF2B5EF4-FFF2-40B4-BE49-F238E27FC236}">
                <a16:creationId xmlns:a16="http://schemas.microsoft.com/office/drawing/2014/main" id="{0B550C12-5F50-4A24-A049-8C0FB625E5CB}"/>
              </a:ext>
            </a:extLst>
          </p:cNvPr>
          <p:cNvSpPr>
            <a:spLocks noGrp="1"/>
          </p:cNvSpPr>
          <p:nvPr>
            <p:ph type="title"/>
          </p:nvPr>
        </p:nvSpPr>
        <p:spPr>
          <a:xfrm>
            <a:off x="838200" y="-113848"/>
            <a:ext cx="10515600" cy="1325563"/>
          </a:xfrm>
        </p:spPr>
        <p:txBody>
          <a:bodyPr/>
          <a:lstStyle/>
          <a:p>
            <a:pPr algn="ctr"/>
            <a:r>
              <a:rPr lang="it-IT" dirty="0"/>
              <a:t>Diagramma </a:t>
            </a:r>
            <a:r>
              <a:rPr lang="it-IT" dirty="0" err="1"/>
              <a:t>View</a:t>
            </a:r>
            <a:r>
              <a:rPr lang="it-IT" dirty="0"/>
              <a:t> Database</a:t>
            </a:r>
          </a:p>
        </p:txBody>
      </p:sp>
    </p:spTree>
    <p:extLst>
      <p:ext uri="{BB962C8B-B14F-4D97-AF65-F5344CB8AC3E}">
        <p14:creationId xmlns:p14="http://schemas.microsoft.com/office/powerpoint/2010/main" val="3656221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a:extLst>
              <a:ext uri="{FF2B5EF4-FFF2-40B4-BE49-F238E27FC236}">
                <a16:creationId xmlns:a16="http://schemas.microsoft.com/office/drawing/2014/main" id="{D4D61061-9B21-49EB-9DF1-7D6315C7E71E}"/>
              </a:ext>
            </a:extLst>
          </p:cNvPr>
          <p:cNvSpPr>
            <a:spLocks noGrp="1"/>
          </p:cNvSpPr>
          <p:nvPr>
            <p:ph idx="1"/>
          </p:nvPr>
        </p:nvSpPr>
        <p:spPr>
          <a:xfrm>
            <a:off x="728869" y="644288"/>
            <a:ext cx="4280453" cy="4691290"/>
          </a:xfrm>
        </p:spPr>
        <p:txBody>
          <a:bodyPr>
            <a:normAutofit fontScale="62500" lnSpcReduction="20000"/>
          </a:bodyPr>
          <a:lstStyle/>
          <a:p>
            <a:pPr marL="0" indent="0">
              <a:buNone/>
            </a:pPr>
            <a:r>
              <a:rPr lang="en-US" sz="2600" b="0" dirty="0">
                <a:solidFill>
                  <a:srgbClr val="569CD6"/>
                </a:solidFill>
                <a:effectLst/>
                <a:latin typeface="Consolas" panose="020B0609020204030204" pitchFamily="49" charset="0"/>
              </a:rPr>
              <a:t>CREATE</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TABLE</a:t>
            </a:r>
            <a:r>
              <a:rPr lang="en-US" sz="2600" b="0" dirty="0">
                <a:solidFill>
                  <a:srgbClr val="D4D4D4"/>
                </a:solidFill>
                <a:effectLst/>
                <a:latin typeface="Consolas" panose="020B0609020204030204" pitchFamily="49" charset="0"/>
              </a:rPr>
              <a:t> </a:t>
            </a:r>
            <a:r>
              <a:rPr lang="en-US" sz="2600" b="0" dirty="0">
                <a:solidFill>
                  <a:schemeClr val="tx2">
                    <a:lumMod val="50000"/>
                  </a:schemeClr>
                </a:solidFill>
                <a:effectLst/>
                <a:latin typeface="Consolas" panose="020B0609020204030204" pitchFamily="49" charset="0"/>
              </a:rPr>
              <a:t>users</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b="0" dirty="0">
                <a:solidFill>
                  <a:schemeClr val="tx2">
                    <a:lumMod val="50000"/>
                  </a:schemeClr>
                </a:solidFill>
                <a:effectLst/>
                <a:latin typeface="Consolas" panose="020B0609020204030204" pitchFamily="49" charset="0"/>
              </a:rPr>
              <a:t>id</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int</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NOT</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NULL</a:t>
            </a:r>
            <a:r>
              <a:rPr lang="en-US" sz="2600" b="0" dirty="0">
                <a:solidFill>
                  <a:srgbClr val="D4D4D4"/>
                </a:solidFill>
                <a:effectLst/>
                <a:latin typeface="Consolas" panose="020B0609020204030204" pitchFamily="49" charset="0"/>
              </a:rPr>
              <a:t> </a:t>
            </a:r>
            <a:r>
              <a:rPr lang="en-US" sz="2600" dirty="0" err="1">
                <a:solidFill>
                  <a:srgbClr val="569CD6"/>
                </a:solidFill>
                <a:latin typeface="Consolas" panose="020B0609020204030204" pitchFamily="49" charset="0"/>
              </a:rPr>
              <a:t>AUTO</a:t>
            </a:r>
            <a:r>
              <a:rPr lang="en-US" sz="2600" b="0" dirty="0" err="1">
                <a:solidFill>
                  <a:schemeClr val="tx2">
                    <a:lumMod val="50000"/>
                  </a:schemeClr>
                </a:solidFill>
                <a:effectLst/>
                <a:latin typeface="Consolas" panose="020B0609020204030204" pitchFamily="49" charset="0"/>
              </a:rPr>
              <a:t>_</a:t>
            </a:r>
            <a:r>
              <a:rPr lang="en-US" sz="2600" dirty="0" err="1">
                <a:solidFill>
                  <a:srgbClr val="569CD6"/>
                </a:solidFill>
                <a:latin typeface="Consolas" panose="020B0609020204030204" pitchFamily="49" charset="0"/>
              </a:rPr>
              <a:t>INCREMENT</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email</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20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password</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20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name</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20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PRIMARY</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KEY</a:t>
            </a:r>
            <a:r>
              <a:rPr lang="en-US" sz="2600" b="0" dirty="0">
                <a:solidFill>
                  <a:srgbClr val="D4D4D4"/>
                </a:solidFill>
                <a:effectLst/>
                <a:latin typeface="Consolas" panose="020B0609020204030204" pitchFamily="49" charset="0"/>
              </a:rPr>
              <a:t>(</a:t>
            </a:r>
            <a:r>
              <a:rPr lang="en-US" sz="2600" b="0" dirty="0">
                <a:solidFill>
                  <a:schemeClr val="tx2">
                    <a:lumMod val="50000"/>
                  </a:schemeClr>
                </a:solidFill>
                <a:effectLst/>
                <a:latin typeface="Consolas" panose="020B0609020204030204" pitchFamily="49" charset="0"/>
              </a:rPr>
              <a:t>id</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a:t>
            </a:r>
          </a:p>
          <a:p>
            <a:pPr marL="0" indent="0">
              <a:buNone/>
            </a:pPr>
            <a:endParaRPr lang="en-US" sz="2600" b="0" dirty="0">
              <a:solidFill>
                <a:srgbClr val="D4D4D4"/>
              </a:solidFill>
              <a:effectLst/>
              <a:latin typeface="Consolas" panose="020B0609020204030204" pitchFamily="49" charset="0"/>
            </a:endParaRPr>
          </a:p>
          <a:p>
            <a:pPr marL="0" indent="0">
              <a:buNone/>
            </a:pPr>
            <a:r>
              <a:rPr lang="en-US" sz="2600" b="0" dirty="0">
                <a:solidFill>
                  <a:srgbClr val="569CD6"/>
                </a:solidFill>
                <a:effectLst/>
                <a:latin typeface="Consolas" panose="020B0609020204030204" pitchFamily="49" charset="0"/>
              </a:rPr>
              <a:t>CREATE</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TABLE</a:t>
            </a:r>
            <a:r>
              <a:rPr lang="en-US" sz="2600" b="0" dirty="0">
                <a:solidFill>
                  <a:srgbClr val="D4D4D4"/>
                </a:solidFill>
                <a:effectLst/>
                <a:latin typeface="Consolas" panose="020B0609020204030204" pitchFamily="49" charset="0"/>
              </a:rPr>
              <a:t> </a:t>
            </a:r>
            <a:r>
              <a:rPr lang="en-US" sz="2600" b="0" dirty="0" err="1">
                <a:solidFill>
                  <a:schemeClr val="tx2">
                    <a:lumMod val="50000"/>
                  </a:schemeClr>
                </a:solidFill>
                <a:effectLst/>
                <a:latin typeface="Consolas" panose="020B0609020204030204" pitchFamily="49" charset="0"/>
              </a:rPr>
              <a:t>salesItems</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b="0" dirty="0">
                <a:solidFill>
                  <a:schemeClr val="tx2">
                    <a:lumMod val="50000"/>
                  </a:schemeClr>
                </a:solidFill>
                <a:effectLst/>
                <a:latin typeface="Consolas" panose="020B0609020204030204" pitchFamily="49" charset="0"/>
              </a:rPr>
              <a:t>id</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int</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NOT</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NULL</a:t>
            </a:r>
            <a:r>
              <a:rPr lang="en-US" sz="2600" b="0" dirty="0">
                <a:solidFill>
                  <a:srgbClr val="D4D4D4"/>
                </a:solidFill>
                <a:effectLst/>
                <a:latin typeface="Consolas" panose="020B0609020204030204" pitchFamily="49" charset="0"/>
              </a:rPr>
              <a:t> </a:t>
            </a:r>
            <a:r>
              <a:rPr lang="en-US" sz="2600" dirty="0" err="1">
                <a:solidFill>
                  <a:srgbClr val="569CD6"/>
                </a:solidFill>
                <a:latin typeface="Consolas" panose="020B0609020204030204" pitchFamily="49" charset="0"/>
              </a:rPr>
              <a:t>AUTO</a:t>
            </a:r>
            <a:r>
              <a:rPr lang="en-US" sz="2600" b="0" dirty="0" err="1">
                <a:solidFill>
                  <a:srgbClr val="D4D4D4"/>
                </a:solidFill>
                <a:effectLst/>
                <a:latin typeface="Consolas" panose="020B0609020204030204" pitchFamily="49" charset="0"/>
              </a:rPr>
              <a:t>_</a:t>
            </a:r>
            <a:r>
              <a:rPr lang="en-US" sz="2600" dirty="0" err="1">
                <a:solidFill>
                  <a:srgbClr val="569CD6"/>
                </a:solidFill>
                <a:latin typeface="Consolas" panose="020B0609020204030204" pitchFamily="49" charset="0"/>
              </a:rPr>
              <a:t>INCREMENT</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name</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20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a:solidFill>
                  <a:schemeClr val="tx2">
                    <a:lumMod val="50000"/>
                  </a:schemeClr>
                </a:solidFill>
                <a:latin typeface="Consolas" panose="020B0609020204030204" pitchFamily="49" charset="0"/>
              </a:rPr>
              <a:t>description</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100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dirty="0" err="1">
                <a:solidFill>
                  <a:schemeClr val="tx2">
                    <a:lumMod val="50000"/>
                  </a:schemeClr>
                </a:solidFill>
                <a:latin typeface="Consolas" panose="020B0609020204030204" pitchFamily="49" charset="0"/>
              </a:rPr>
              <a:t>fileFormat</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varchar</a:t>
            </a:r>
            <a:r>
              <a:rPr lang="en-US" sz="2600" b="0" dirty="0">
                <a:solidFill>
                  <a:srgbClr val="D4D4D4"/>
                </a:solidFill>
                <a:effectLst/>
                <a:latin typeface="Consolas" panose="020B0609020204030204" pitchFamily="49" charset="0"/>
              </a:rPr>
              <a:t>(</a:t>
            </a:r>
            <a:r>
              <a:rPr lang="en-US" sz="2600" b="0" dirty="0">
                <a:solidFill>
                  <a:srgbClr val="B5CEA8"/>
                </a:solidFill>
                <a:effectLst/>
                <a:latin typeface="Consolas" panose="020B0609020204030204" pitchFamily="49" charset="0"/>
              </a:rPr>
              <a:t>10</a:t>
            </a:r>
            <a:r>
              <a:rPr lang="en-US" sz="2600" b="0" dirty="0">
                <a:solidFill>
                  <a:srgbClr val="D4D4D4"/>
                </a:solidFill>
                <a:effectLst/>
                <a:latin typeface="Consolas" panose="020B0609020204030204" pitchFamily="49" charset="0"/>
              </a:rPr>
              <a:t>),</a:t>
            </a:r>
          </a:p>
          <a:p>
            <a:pPr marL="0" indent="0">
              <a:buNone/>
            </a:pP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PRIMARY</a:t>
            </a:r>
            <a:r>
              <a:rPr lang="en-US" sz="2600" b="0" dirty="0">
                <a:solidFill>
                  <a:srgbClr val="D4D4D4"/>
                </a:solidFill>
                <a:effectLst/>
                <a:latin typeface="Consolas" panose="020B0609020204030204" pitchFamily="49" charset="0"/>
              </a:rPr>
              <a:t> </a:t>
            </a:r>
            <a:r>
              <a:rPr lang="en-US" sz="2600" b="0" dirty="0">
                <a:solidFill>
                  <a:srgbClr val="569CD6"/>
                </a:solidFill>
                <a:effectLst/>
                <a:latin typeface="Consolas" panose="020B0609020204030204" pitchFamily="49" charset="0"/>
              </a:rPr>
              <a:t>KEY</a:t>
            </a:r>
            <a:r>
              <a:rPr lang="en-US" sz="2600" b="0" dirty="0">
                <a:solidFill>
                  <a:srgbClr val="D4D4D4"/>
                </a:solidFill>
                <a:effectLst/>
                <a:latin typeface="Consolas" panose="020B0609020204030204" pitchFamily="49" charset="0"/>
              </a:rPr>
              <a:t>(id)</a:t>
            </a:r>
          </a:p>
          <a:p>
            <a:pPr marL="0" indent="0">
              <a:buNone/>
            </a:pPr>
            <a:r>
              <a:rPr lang="en-US" sz="2600" b="0" dirty="0">
                <a:solidFill>
                  <a:srgbClr val="D4D4D4"/>
                </a:solidFill>
                <a:effectLst/>
                <a:latin typeface="Consolas" panose="020B0609020204030204" pitchFamily="49" charset="0"/>
              </a:rPr>
              <a:t>);</a:t>
            </a:r>
          </a:p>
          <a:p>
            <a:pPr marL="0" indent="0" algn="ctr">
              <a:buNone/>
            </a:pPr>
            <a:endParaRPr lang="it-IT" dirty="0"/>
          </a:p>
        </p:txBody>
      </p:sp>
      <p:sp>
        <p:nvSpPr>
          <p:cNvPr id="12" name="Segnaposto contenuto 10">
            <a:extLst>
              <a:ext uri="{FF2B5EF4-FFF2-40B4-BE49-F238E27FC236}">
                <a16:creationId xmlns:a16="http://schemas.microsoft.com/office/drawing/2014/main" id="{3001BB7B-F073-4DA3-9B3B-0A5C715630AC}"/>
              </a:ext>
            </a:extLst>
          </p:cNvPr>
          <p:cNvSpPr txBox="1">
            <a:spLocks/>
          </p:cNvSpPr>
          <p:nvPr/>
        </p:nvSpPr>
        <p:spPr>
          <a:xfrm>
            <a:off x="5486400" y="644288"/>
            <a:ext cx="6374296" cy="4691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b="0" dirty="0">
                <a:solidFill>
                  <a:srgbClr val="569CD6"/>
                </a:solidFill>
                <a:effectLst/>
                <a:latin typeface="Consolas" panose="020B0609020204030204" pitchFamily="49" charset="0"/>
              </a:rPr>
              <a:t>CREATE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TABLE</a:t>
            </a: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auctions</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a:solidFill>
                  <a:schemeClr val="tx2">
                    <a:lumMod val="50000"/>
                  </a:schemeClr>
                </a:solidFill>
                <a:effectLst/>
                <a:latin typeface="Consolas" panose="020B0609020204030204" pitchFamily="49" charset="0"/>
              </a:rPr>
              <a:t>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NOT</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NULL</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AUTO</a:t>
            </a:r>
            <a:r>
              <a:rPr lang="it-IT" sz="1600" b="0" dirty="0" err="1">
                <a:solidFill>
                  <a:srgbClr val="D4D4D4"/>
                </a:solidFill>
                <a:effectLst/>
                <a:latin typeface="Consolas" panose="020B0609020204030204" pitchFamily="49" charset="0"/>
              </a:rPr>
              <a:t>_</a:t>
            </a:r>
            <a:r>
              <a:rPr lang="it-IT" sz="1600" dirty="0" err="1">
                <a:solidFill>
                  <a:srgbClr val="569CD6"/>
                </a:solidFill>
                <a:latin typeface="Consolas" panose="020B0609020204030204" pitchFamily="49" charset="0"/>
              </a:rPr>
              <a:t>INCREMENT</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a:solidFill>
                  <a:schemeClr val="tx2">
                    <a:lumMod val="50000"/>
                  </a:schemeClr>
                </a:solidFill>
                <a:effectLst/>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salesItemid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initialPrize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minimumOffer</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expiringDate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datetime</a:t>
            </a:r>
            <a:r>
              <a:rPr lang="it-IT" sz="1600" b="0" dirty="0">
                <a:solidFill>
                  <a:srgbClr val="D4D4D4"/>
                </a:solidFill>
                <a:effectLst/>
                <a:latin typeface="Consolas" panose="020B0609020204030204" pitchFamily="49" charset="0"/>
              </a:rPr>
              <a:t>, </a:t>
            </a:r>
          </a:p>
          <a:p>
            <a:pPr marL="0" indent="0">
              <a:buNone/>
            </a:pP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closed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boolean</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PRIMARY</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KEY</a:t>
            </a:r>
            <a:r>
              <a:rPr lang="it-IT" sz="1600" b="0" dirty="0">
                <a:solidFill>
                  <a:srgbClr val="D4D4D4"/>
                </a:solidFill>
                <a:effectLst/>
                <a:latin typeface="Consolas" panose="020B0609020204030204" pitchFamily="49" charset="0"/>
              </a:rPr>
              <a:t>(</a:t>
            </a:r>
            <a:r>
              <a:rPr lang="it-IT" sz="1600" b="0" dirty="0">
                <a:solidFill>
                  <a:schemeClr val="tx2">
                    <a:lumMod val="50000"/>
                  </a:schemeClr>
                </a:solidFill>
                <a:effectLst/>
                <a:latin typeface="Consolas" panose="020B0609020204030204" pitchFamily="49" charset="0"/>
              </a:rPr>
              <a:t>id</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FOREIGN  KEY</a:t>
            </a:r>
            <a:r>
              <a:rPr lang="it-IT" sz="1600" b="0" dirty="0">
                <a:solidFill>
                  <a:srgbClr val="D4D4D4"/>
                </a:solidFill>
                <a:effectLst/>
                <a:latin typeface="Consolas" panose="020B0609020204030204" pitchFamily="49" charset="0"/>
              </a:rPr>
              <a:t> (</a:t>
            </a:r>
            <a:r>
              <a:rPr lang="it-IT" sz="1600" b="0" dirty="0">
                <a:solidFill>
                  <a:schemeClr val="tx2">
                    <a:lumMod val="50000"/>
                  </a:schemeClr>
                </a:solidFill>
                <a:effectLst/>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REFERENCES</a:t>
            </a:r>
            <a:r>
              <a:rPr lang="it-IT" sz="1600" b="0" dirty="0">
                <a:solidFill>
                  <a:srgbClr val="D4D4D4"/>
                </a:solidFill>
                <a:effectLst/>
                <a:latin typeface="Consolas" panose="020B0609020204030204" pitchFamily="49" charset="0"/>
              </a:rPr>
              <a:t> </a:t>
            </a:r>
            <a:r>
              <a:rPr lang="it-IT" sz="1600" b="0" dirty="0">
                <a:solidFill>
                  <a:schemeClr val="tx2">
                    <a:lumMod val="50000"/>
                  </a:schemeClr>
                </a:solidFill>
                <a:effectLst/>
                <a:latin typeface="Consolas" panose="020B0609020204030204" pitchFamily="49" charset="0"/>
              </a:rPr>
              <a:t>users</a:t>
            </a:r>
            <a:r>
              <a:rPr lang="it-IT" sz="1600" b="0" dirty="0">
                <a:solidFill>
                  <a:srgbClr val="D4D4D4"/>
                </a:solidFill>
                <a:effectLst/>
                <a:latin typeface="Consolas" panose="020B0609020204030204" pitchFamily="49" charset="0"/>
              </a:rPr>
              <a:t>(</a:t>
            </a:r>
            <a:r>
              <a:rPr lang="it-IT" sz="1600" b="0" dirty="0">
                <a:solidFill>
                  <a:schemeClr val="tx2">
                    <a:lumMod val="50000"/>
                  </a:schemeClr>
                </a:solidFill>
                <a:effectLst/>
                <a:latin typeface="Consolas" panose="020B0609020204030204" pitchFamily="49" charset="0"/>
              </a:rPr>
              <a:t>id</a:t>
            </a:r>
            <a:r>
              <a:rPr lang="it-IT" sz="1600" b="0" dirty="0">
                <a:solidFill>
                  <a:srgbClr val="D4D4D4"/>
                </a:solidFill>
                <a:effectLst/>
                <a:latin typeface="Consolas" panose="020B0609020204030204" pitchFamily="49" charset="0"/>
              </a:rPr>
              <a:t>) </a:t>
            </a:r>
          </a:p>
          <a:p>
            <a:pPr marL="0" indent="0">
              <a:buNone/>
            </a:pPr>
            <a:r>
              <a:rPr lang="it-IT" sz="1600" dirty="0">
                <a:solidFill>
                  <a:srgbClr val="D4D4D4"/>
                </a:solidFill>
                <a:latin typeface="Consolas" panose="020B0609020204030204" pitchFamily="49" charset="0"/>
              </a:rPr>
              <a:t>  </a:t>
            </a:r>
            <a:r>
              <a:rPr lang="it-IT" sz="1600" b="0" dirty="0">
                <a:solidFill>
                  <a:srgbClr val="569CD6"/>
                </a:solidFill>
                <a:effectLst/>
                <a:latin typeface="Consolas" panose="020B0609020204030204" pitchFamily="49" charset="0"/>
              </a:rPr>
              <a:t>ON DELETE </a:t>
            </a:r>
            <a:r>
              <a:rPr lang="it-IT" sz="1600" b="0" dirty="0" err="1">
                <a:solidFill>
                  <a:srgbClr val="569CD6"/>
                </a:solidFill>
                <a:effectLst/>
                <a:latin typeface="Consolas" panose="020B0609020204030204" pitchFamily="49" charset="0"/>
              </a:rPr>
              <a:t>CASCADE</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UPDATE</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CASCADE</a:t>
            </a:r>
            <a:r>
              <a:rPr lang="it-IT" sz="1600" b="0" dirty="0">
                <a:solidFill>
                  <a:srgbClr val="D4D4D4"/>
                </a:solidFill>
                <a:effectLst/>
                <a:latin typeface="Consolas" panose="020B0609020204030204" pitchFamily="49" charset="0"/>
              </a:rPr>
              <a:t>,</a:t>
            </a:r>
          </a:p>
          <a:p>
            <a:pPr marL="0" indent="0">
              <a:buNone/>
            </a:pP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FOREIGN  KEY</a:t>
            </a: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salesItemid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REFERENCES</a:t>
            </a:r>
            <a:r>
              <a:rPr lang="it-IT" sz="1600" b="0" dirty="0">
                <a:solidFill>
                  <a:srgbClr val="D4D4D4"/>
                </a:solidFill>
                <a:effectLst/>
                <a:latin typeface="Consolas" panose="020B0609020204030204" pitchFamily="49" charset="0"/>
              </a:rPr>
              <a:t> </a:t>
            </a:r>
            <a:r>
              <a:rPr lang="it-IT" sz="1600" b="0" dirty="0" err="1">
                <a:solidFill>
                  <a:schemeClr val="tx2">
                    <a:lumMod val="50000"/>
                  </a:schemeClr>
                </a:solidFill>
                <a:effectLst/>
                <a:latin typeface="Consolas" panose="020B0609020204030204" pitchFamily="49" charset="0"/>
              </a:rPr>
              <a:t>salesitems</a:t>
            </a:r>
            <a:r>
              <a:rPr lang="it-IT" sz="1600" b="0" dirty="0">
                <a:solidFill>
                  <a:srgbClr val="D4D4D4"/>
                </a:solidFill>
                <a:effectLst/>
                <a:latin typeface="Consolas" panose="020B0609020204030204" pitchFamily="49" charset="0"/>
              </a:rPr>
              <a:t>(</a:t>
            </a:r>
            <a:r>
              <a:rPr lang="it-IT" sz="1600" b="0" dirty="0">
                <a:solidFill>
                  <a:schemeClr val="tx2">
                    <a:lumMod val="50000"/>
                  </a:schemeClr>
                </a:solidFill>
                <a:effectLst/>
                <a:latin typeface="Consolas" panose="020B0609020204030204" pitchFamily="49" charset="0"/>
              </a:rPr>
              <a:t>id</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 DELETE </a:t>
            </a:r>
            <a:r>
              <a:rPr lang="it-IT" sz="1600" b="0" dirty="0" err="1">
                <a:solidFill>
                  <a:srgbClr val="569CD6"/>
                </a:solidFill>
                <a:effectLst/>
                <a:latin typeface="Consolas" panose="020B0609020204030204" pitchFamily="49" charset="0"/>
              </a:rPr>
              <a:t>CASCADE</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UPDATE</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CASCADE</a:t>
            </a:r>
            <a:endParaRPr lang="it-IT" sz="1600" dirty="0">
              <a:solidFill>
                <a:srgbClr val="569CD6"/>
              </a:solidFill>
              <a:latin typeface="Consolas" panose="020B0609020204030204" pitchFamily="49" charset="0"/>
            </a:endParaRPr>
          </a:p>
          <a:p>
            <a:pPr marL="0" indent="0">
              <a:buNone/>
            </a:pPr>
            <a:r>
              <a:rPr lang="it-IT" sz="1600" b="0" dirty="0">
                <a:solidFill>
                  <a:srgbClr val="D4D4D4"/>
                </a:solidFill>
                <a:effectLst/>
                <a:latin typeface="Consolas" panose="020B0609020204030204" pitchFamily="49" charset="0"/>
              </a:rPr>
              <a:t>);</a:t>
            </a:r>
          </a:p>
          <a:p>
            <a:pPr marL="0" indent="0">
              <a:buFont typeface="Arial" panose="020B0604020202020204" pitchFamily="34" charset="0"/>
              <a:buNone/>
            </a:pPr>
            <a:endParaRPr lang="en-US" sz="2600" dirty="0">
              <a:solidFill>
                <a:srgbClr val="D4D4D4"/>
              </a:solidFill>
              <a:latin typeface="Consolas" panose="020B0609020204030204" pitchFamily="49" charset="0"/>
            </a:endParaRPr>
          </a:p>
          <a:p>
            <a:pPr marL="0" indent="0" algn="ctr">
              <a:buFont typeface="Arial" panose="020B0604020202020204" pitchFamily="34" charset="0"/>
              <a:buNone/>
            </a:pPr>
            <a:endParaRPr lang="it-IT" dirty="0"/>
          </a:p>
        </p:txBody>
      </p:sp>
    </p:spTree>
    <p:extLst>
      <p:ext uri="{BB962C8B-B14F-4D97-AF65-F5344CB8AC3E}">
        <p14:creationId xmlns:p14="http://schemas.microsoft.com/office/powerpoint/2010/main" val="383294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E86FC941-B611-4FD6-8CE6-91ABFECA6850}"/>
              </a:ext>
            </a:extLst>
          </p:cNvPr>
          <p:cNvSpPr txBox="1"/>
          <p:nvPr/>
        </p:nvSpPr>
        <p:spPr>
          <a:xfrm>
            <a:off x="755374" y="428178"/>
            <a:ext cx="6122504" cy="6001643"/>
          </a:xfrm>
          <a:prstGeom prst="rect">
            <a:avLst/>
          </a:prstGeom>
          <a:noFill/>
        </p:spPr>
        <p:txBody>
          <a:bodyPr wrap="square">
            <a:spAutoFit/>
          </a:bodyPr>
          <a:lstStyle/>
          <a:p>
            <a:r>
              <a:rPr lang="it-IT" sz="1600" b="0" dirty="0">
                <a:solidFill>
                  <a:srgbClr val="569CD6"/>
                </a:solidFill>
                <a:effectLst/>
                <a:latin typeface="Consolas" panose="020B0609020204030204" pitchFamily="49" charset="0"/>
              </a:rPr>
              <a:t>CREATE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TABLE</a:t>
            </a:r>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offerts</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NOT</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NULL</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AUTO</a:t>
            </a:r>
            <a:r>
              <a:rPr lang="it-IT" sz="1600" b="0" dirty="0" err="1">
                <a:solidFill>
                  <a:srgbClr val="D4D4D4"/>
                </a:solidFill>
                <a:effectLst/>
                <a:latin typeface="Consolas" panose="020B0609020204030204" pitchFamily="49" charset="0"/>
              </a:rPr>
              <a:t>_</a:t>
            </a:r>
            <a:r>
              <a:rPr lang="it-IT" sz="1600" dirty="0" err="1">
                <a:solidFill>
                  <a:srgbClr val="569CD6"/>
                </a:solidFill>
                <a:latin typeface="Consolas" panose="020B0609020204030204" pitchFamily="49" charset="0"/>
              </a:rPr>
              <a:t>INCREMENT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auctionsid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offer</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offerDate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TIMESTAMP</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PRIMARY</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KEY</a:t>
            </a:r>
            <a:r>
              <a:rPr lang="it-IT" sz="1600" b="0" dirty="0">
                <a:solidFill>
                  <a:srgbClr val="D4D4D4"/>
                </a:solidFill>
                <a:effectLst/>
                <a:latin typeface="Consolas" panose="020B0609020204030204" pitchFamily="49" charset="0"/>
              </a:rPr>
              <a:t>(</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FOREIGN  KEY</a:t>
            </a:r>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REFERENCES</a:t>
            </a:r>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users</a:t>
            </a:r>
            <a:r>
              <a:rPr lang="it-IT" sz="1600" b="0" dirty="0">
                <a:solidFill>
                  <a:srgbClr val="D4D4D4"/>
                </a:solidFill>
                <a:effectLst/>
                <a:latin typeface="Consolas" panose="020B0609020204030204" pitchFamily="49" charset="0"/>
              </a:rPr>
              <a:t>(</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 </a:t>
            </a:r>
          </a:p>
          <a:p>
            <a:r>
              <a:rPr lang="it-IT" sz="1600" b="0" dirty="0">
                <a:solidFill>
                  <a:srgbClr val="569CD6"/>
                </a:solidFill>
                <a:effectLst/>
                <a:latin typeface="Consolas" panose="020B0609020204030204" pitchFamily="49" charset="0"/>
              </a:rPr>
              <a:t>ON DELETE </a:t>
            </a:r>
            <a:r>
              <a:rPr lang="it-IT" sz="1600" b="0" dirty="0" err="1">
                <a:solidFill>
                  <a:srgbClr val="569CD6"/>
                </a:solidFill>
                <a:effectLst/>
                <a:latin typeface="Consolas" panose="020B0609020204030204" pitchFamily="49" charset="0"/>
              </a:rPr>
              <a:t>CASCADE</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UPDATE</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CASCADE</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FOREIGN  KEY</a:t>
            </a:r>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auctionsid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REFERENCES</a:t>
            </a:r>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auctions</a:t>
            </a:r>
            <a:r>
              <a:rPr lang="it-IT" sz="1600" b="0" dirty="0">
                <a:solidFill>
                  <a:srgbClr val="D4D4D4"/>
                </a:solidFill>
                <a:effectLst/>
                <a:latin typeface="Consolas" panose="020B0609020204030204" pitchFamily="49" charset="0"/>
              </a:rPr>
              <a:t>(</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 DELETE </a:t>
            </a:r>
            <a:r>
              <a:rPr lang="it-IT" sz="1600" b="0" dirty="0" err="1">
                <a:solidFill>
                  <a:srgbClr val="569CD6"/>
                </a:solidFill>
                <a:effectLst/>
                <a:latin typeface="Consolas" panose="020B0609020204030204" pitchFamily="49" charset="0"/>
              </a:rPr>
              <a:t>CASCADE</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UPDATE</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CASCADE</a:t>
            </a:r>
            <a:endParaRPr lang="it-IT" sz="1600" dirty="0">
              <a:solidFill>
                <a:srgbClr val="569CD6"/>
              </a:solidFill>
              <a:latin typeface="Consolas" panose="020B0609020204030204" pitchFamily="49" charset="0"/>
            </a:endParaRPr>
          </a:p>
          <a:p>
            <a:r>
              <a:rPr lang="it-IT" sz="1600" b="0" dirty="0">
                <a:solidFill>
                  <a:srgbClr val="D4D4D4"/>
                </a:solidFill>
                <a:effectLst/>
                <a:latin typeface="Consolas" panose="020B0609020204030204" pitchFamily="49" charset="0"/>
              </a:rPr>
              <a:t>);</a:t>
            </a:r>
          </a:p>
          <a:p>
            <a:br>
              <a:rPr lang="it-IT" sz="1600" b="0" dirty="0">
                <a:solidFill>
                  <a:srgbClr val="D4D4D4"/>
                </a:solidFill>
                <a:effectLst/>
                <a:latin typeface="Consolas" panose="020B0609020204030204" pitchFamily="49" charset="0"/>
              </a:rPr>
            </a:br>
            <a:r>
              <a:rPr lang="it-IT" sz="1600" b="0" dirty="0">
                <a:solidFill>
                  <a:srgbClr val="569CD6"/>
                </a:solidFill>
                <a:effectLst/>
                <a:latin typeface="Consolas" panose="020B0609020204030204" pitchFamily="49" charset="0"/>
              </a:rPr>
              <a:t>create</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table</a:t>
            </a:r>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addresses</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NOT</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NULL</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AUTO</a:t>
            </a:r>
            <a:r>
              <a:rPr lang="it-IT" sz="1600" b="0" dirty="0" err="1">
                <a:solidFill>
                  <a:srgbClr val="D4D4D4"/>
                </a:solidFill>
                <a:effectLst/>
                <a:latin typeface="Consolas" panose="020B0609020204030204" pitchFamily="49" charset="0"/>
              </a:rPr>
              <a:t>_</a:t>
            </a:r>
            <a:r>
              <a:rPr lang="it-IT" sz="1600" dirty="0" err="1">
                <a:solidFill>
                  <a:srgbClr val="569CD6"/>
                </a:solidFill>
                <a:latin typeface="Consolas" panose="020B0609020204030204" pitchFamily="49" charset="0"/>
              </a:rPr>
              <a:t>INCREMENT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address</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varchar</a:t>
            </a:r>
            <a:r>
              <a:rPr lang="it-IT" sz="1600" b="0" dirty="0">
                <a:solidFill>
                  <a:srgbClr val="D4D4D4"/>
                </a:solidFill>
                <a:effectLst/>
                <a:latin typeface="Consolas" panose="020B0609020204030204" pitchFamily="49" charset="0"/>
              </a:rPr>
              <a:t>(</a:t>
            </a:r>
            <a:r>
              <a:rPr lang="it-IT" sz="1600" b="0" dirty="0">
                <a:solidFill>
                  <a:srgbClr val="B5CEA8"/>
                </a:solidFill>
                <a:effectLst/>
                <a:latin typeface="Consolas" panose="020B0609020204030204" pitchFamily="49" charset="0"/>
              </a:rPr>
              <a:t>20</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city</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varchar</a:t>
            </a:r>
            <a:r>
              <a:rPr lang="it-IT" sz="1600" b="0" dirty="0">
                <a:solidFill>
                  <a:srgbClr val="D4D4D4"/>
                </a:solidFill>
                <a:effectLst/>
                <a:latin typeface="Consolas" panose="020B0609020204030204" pitchFamily="49" charset="0"/>
              </a:rPr>
              <a:t>(</a:t>
            </a:r>
            <a:r>
              <a:rPr lang="it-IT" sz="1600" b="0" dirty="0">
                <a:solidFill>
                  <a:srgbClr val="B5CEA8"/>
                </a:solidFill>
                <a:effectLst/>
                <a:latin typeface="Consolas" panose="020B0609020204030204" pitchFamily="49" charset="0"/>
              </a:rPr>
              <a:t>20</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err="1">
                <a:solidFill>
                  <a:schemeClr val="tx2">
                    <a:lumMod val="50000"/>
                  </a:schemeClr>
                </a:solidFill>
                <a:latin typeface="Consolas" panose="020B0609020204030204" pitchFamily="49" charset="0"/>
              </a:rPr>
              <a:t>cap</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int</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country</a:t>
            </a:r>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varchar</a:t>
            </a:r>
            <a:r>
              <a:rPr lang="it-IT" sz="1600" b="0" dirty="0">
                <a:solidFill>
                  <a:srgbClr val="D4D4D4"/>
                </a:solidFill>
                <a:effectLst/>
                <a:latin typeface="Consolas" panose="020B0609020204030204" pitchFamily="49" charset="0"/>
              </a:rPr>
              <a:t>(</a:t>
            </a:r>
            <a:r>
              <a:rPr lang="it-IT" sz="1600" b="0" dirty="0">
                <a:solidFill>
                  <a:srgbClr val="B5CEA8"/>
                </a:solidFill>
                <a:effectLst/>
                <a:latin typeface="Consolas" panose="020B0609020204030204" pitchFamily="49" charset="0"/>
              </a:rPr>
              <a:t>3</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b="0" dirty="0" err="1">
                <a:solidFill>
                  <a:srgbClr val="569CD6"/>
                </a:solidFill>
                <a:effectLst/>
                <a:latin typeface="Consolas" panose="020B0609020204030204" pitchFamily="49" charset="0"/>
              </a:rPr>
              <a:t>PRIMARY</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KEY</a:t>
            </a:r>
            <a:r>
              <a:rPr lang="it-IT" sz="1600" b="0" dirty="0">
                <a:solidFill>
                  <a:srgbClr val="D4D4D4"/>
                </a:solidFill>
                <a:effectLst/>
                <a:latin typeface="Consolas" panose="020B0609020204030204" pitchFamily="49" charset="0"/>
              </a:rPr>
              <a:t>(</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a:t>
            </a:r>
          </a:p>
          <a:p>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FOREIGN  KEY</a:t>
            </a:r>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userid</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REFERENCES</a:t>
            </a:r>
            <a:r>
              <a:rPr lang="it-IT" sz="1600" b="0" dirty="0">
                <a:solidFill>
                  <a:srgbClr val="D4D4D4"/>
                </a:solidFill>
                <a:effectLst/>
                <a:latin typeface="Consolas" panose="020B0609020204030204" pitchFamily="49" charset="0"/>
              </a:rPr>
              <a:t> </a:t>
            </a:r>
            <a:r>
              <a:rPr lang="it-IT" sz="1600" dirty="0">
                <a:solidFill>
                  <a:schemeClr val="tx2">
                    <a:lumMod val="50000"/>
                  </a:schemeClr>
                </a:solidFill>
                <a:latin typeface="Consolas" panose="020B0609020204030204" pitchFamily="49" charset="0"/>
              </a:rPr>
              <a:t>users</a:t>
            </a:r>
            <a:r>
              <a:rPr lang="it-IT" sz="1600" b="0" dirty="0">
                <a:solidFill>
                  <a:srgbClr val="D4D4D4"/>
                </a:solidFill>
                <a:effectLst/>
                <a:latin typeface="Consolas" panose="020B0609020204030204" pitchFamily="49" charset="0"/>
              </a:rPr>
              <a:t>(</a:t>
            </a:r>
            <a:r>
              <a:rPr lang="it-IT" sz="1600" dirty="0">
                <a:solidFill>
                  <a:schemeClr val="tx2">
                    <a:lumMod val="50000"/>
                  </a:schemeClr>
                </a:solidFill>
                <a:latin typeface="Consolas" panose="020B0609020204030204" pitchFamily="49" charset="0"/>
              </a:rPr>
              <a:t>id</a:t>
            </a:r>
            <a:r>
              <a:rPr lang="it-IT" sz="1600" b="0" dirty="0">
                <a:solidFill>
                  <a:srgbClr val="D4D4D4"/>
                </a:solidFill>
                <a:effectLst/>
                <a:latin typeface="Consolas" panose="020B0609020204030204" pitchFamily="49" charset="0"/>
              </a:rPr>
              <a:t>) </a:t>
            </a:r>
          </a:p>
          <a:p>
            <a:r>
              <a:rPr lang="it-IT" sz="1600" b="0" dirty="0">
                <a:solidFill>
                  <a:srgbClr val="569CD6"/>
                </a:solidFill>
                <a:effectLst/>
                <a:latin typeface="Consolas" panose="020B0609020204030204" pitchFamily="49" charset="0"/>
              </a:rPr>
              <a:t>ON DELETE </a:t>
            </a:r>
            <a:r>
              <a:rPr lang="it-IT" sz="1600" b="0" dirty="0" err="1">
                <a:solidFill>
                  <a:srgbClr val="569CD6"/>
                </a:solidFill>
                <a:effectLst/>
                <a:latin typeface="Consolas" panose="020B0609020204030204" pitchFamily="49" charset="0"/>
              </a:rPr>
              <a:t>CASCADE</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ON</a:t>
            </a:r>
            <a:r>
              <a:rPr lang="it-IT" sz="1600" b="0" dirty="0">
                <a:solidFill>
                  <a:srgbClr val="D4D4D4"/>
                </a:solidFill>
                <a:effectLst/>
                <a:latin typeface="Consolas" panose="020B0609020204030204" pitchFamily="49" charset="0"/>
              </a:rPr>
              <a:t> </a:t>
            </a:r>
            <a:r>
              <a:rPr lang="it-IT" sz="1600" b="0" dirty="0">
                <a:solidFill>
                  <a:srgbClr val="569CD6"/>
                </a:solidFill>
                <a:effectLst/>
                <a:latin typeface="Consolas" panose="020B0609020204030204" pitchFamily="49" charset="0"/>
              </a:rPr>
              <a:t>UPDATE</a:t>
            </a:r>
            <a:r>
              <a:rPr lang="it-IT" sz="1600" b="0" dirty="0">
                <a:solidFill>
                  <a:srgbClr val="D4D4D4"/>
                </a:solidFill>
                <a:effectLst/>
                <a:latin typeface="Consolas" panose="020B0609020204030204" pitchFamily="49" charset="0"/>
              </a:rPr>
              <a:t> </a:t>
            </a:r>
            <a:r>
              <a:rPr lang="it-IT" sz="1600" dirty="0" err="1">
                <a:solidFill>
                  <a:srgbClr val="569CD6"/>
                </a:solidFill>
                <a:latin typeface="Consolas" panose="020B0609020204030204" pitchFamily="49" charset="0"/>
              </a:rPr>
              <a:t>CASCADE</a:t>
            </a:r>
            <a:endParaRPr lang="it-IT" sz="1600" dirty="0">
              <a:solidFill>
                <a:srgbClr val="569CD6"/>
              </a:solidFill>
              <a:latin typeface="Consolas" panose="020B0609020204030204" pitchFamily="49" charset="0"/>
            </a:endParaRPr>
          </a:p>
          <a:p>
            <a:r>
              <a:rPr lang="it-IT"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9257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21FDB921-0FF7-4532-946E-BEDEC1F50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60" y="1033128"/>
            <a:ext cx="10774279" cy="4791744"/>
          </a:xfrm>
          <a:prstGeom prst="rect">
            <a:avLst/>
          </a:prstGeom>
        </p:spPr>
      </p:pic>
    </p:spTree>
    <p:extLst>
      <p:ext uri="{BB962C8B-B14F-4D97-AF65-F5344CB8AC3E}">
        <p14:creationId xmlns:p14="http://schemas.microsoft.com/office/powerpoint/2010/main" val="316896871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3195</Words>
  <Application>Microsoft Office PowerPoint</Application>
  <PresentationFormat>Widescreen</PresentationFormat>
  <Paragraphs>294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Consolas</vt:lpstr>
      <vt:lpstr>Wingdings</vt:lpstr>
      <vt:lpstr>Tema di Office</vt:lpstr>
      <vt:lpstr>Sito di aste Online</vt:lpstr>
      <vt:lpstr>Specifiche(1/2)</vt:lpstr>
      <vt:lpstr>Specifiche(2/2)</vt:lpstr>
      <vt:lpstr>Analisi Dati Per Database</vt:lpstr>
      <vt:lpstr>Diagramma Tabelle Database</vt:lpstr>
      <vt:lpstr>Diagramma View Database</vt:lpstr>
      <vt:lpstr>Presentazione standard di PowerPoint</vt:lpstr>
      <vt:lpstr>Presentazione standard di PowerPoint</vt:lpstr>
      <vt:lpstr>Presentazione standard di PowerPoint</vt:lpstr>
      <vt:lpstr>Analisi Requisiti Applicazione(1/2)</vt:lpstr>
      <vt:lpstr>Analisi Requisiti(2/2)</vt:lpstr>
      <vt:lpstr>Completamento Specifiche:</vt:lpstr>
      <vt:lpstr>Note Addizionali/Aggiunte</vt:lpstr>
      <vt:lpstr>Server Side Components</vt:lpstr>
      <vt:lpstr>Client Side Components</vt:lpstr>
      <vt:lpstr>Architettura</vt:lpstr>
      <vt:lpstr>Presentazione standard di PowerPoint</vt:lpstr>
      <vt:lpstr>Presentazione standard di PowerPoint</vt:lpstr>
      <vt:lpstr>Presentazione standard di PowerPoint</vt:lpstr>
      <vt:lpstr>Presentazione standard di PowerPoint</vt:lpstr>
      <vt:lpstr>Presentazione standard di PowerPoint</vt:lpstr>
      <vt:lpstr>Life Cycle</vt:lpstr>
      <vt:lpstr>Presentazione standard di PowerPoint</vt:lpstr>
      <vt:lpstr>Presentazione standard di PowerPoint</vt:lpstr>
      <vt:lpstr>Presentazione standard di PowerPoint</vt:lpstr>
      <vt:lpstr>Presentazione standard di PowerPoint</vt:lpstr>
      <vt:lpstr>Presentazione standard di PowerPoint</vt:lpstr>
      <vt:lpstr>Evento Di Stampa Dettagli Asta</vt:lpstr>
      <vt:lpstr>Presentazione standard di PowerPoint</vt:lpstr>
      <vt:lpstr>Evento Di Logout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Sito di aste Online</dc:title>
  <dc:creator>Nicola Dean</dc:creator>
  <cp:lastModifiedBy>Nicola Dean</cp:lastModifiedBy>
  <cp:revision>39</cp:revision>
  <dcterms:created xsi:type="dcterms:W3CDTF">2021-06-11T17:46:48Z</dcterms:created>
  <dcterms:modified xsi:type="dcterms:W3CDTF">2021-06-12T14:44:09Z</dcterms:modified>
</cp:coreProperties>
</file>